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E_83B2FDB6.xml" ContentType="application/vnd.ms-powerpoint.comments+xml"/>
  <Override PartName="/ppt/comments/modernComment_11F_D3E65E1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4" r:id="rId3"/>
    <p:sldId id="258" r:id="rId4"/>
    <p:sldId id="268" r:id="rId5"/>
    <p:sldId id="269" r:id="rId6"/>
    <p:sldId id="259" r:id="rId7"/>
    <p:sldId id="276" r:id="rId8"/>
    <p:sldId id="270" r:id="rId9"/>
    <p:sldId id="277" r:id="rId10"/>
    <p:sldId id="267" r:id="rId11"/>
    <p:sldId id="266" r:id="rId12"/>
    <p:sldId id="263" r:id="rId13"/>
    <p:sldId id="29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79" r:id="rId23"/>
    <p:sldId id="290" r:id="rId24"/>
    <p:sldId id="273" r:id="rId25"/>
    <p:sldId id="264" r:id="rId26"/>
    <p:sldId id="272" r:id="rId27"/>
    <p:sldId id="280" r:id="rId28"/>
    <p:sldId id="271" r:id="rId29"/>
  </p:sldIdLst>
  <p:sldSz cx="22758400" cy="128016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3EBDB7-3AFE-4A4B-8966-841281627F4A}">
          <p14:sldIdLst>
            <p14:sldId id="256"/>
            <p14:sldId id="274"/>
            <p14:sldId id="258"/>
            <p14:sldId id="268"/>
            <p14:sldId id="269"/>
            <p14:sldId id="259"/>
            <p14:sldId id="276"/>
            <p14:sldId id="270"/>
            <p14:sldId id="277"/>
            <p14:sldId id="267"/>
            <p14:sldId id="266"/>
            <p14:sldId id="263"/>
            <p14:sldId id="29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79"/>
            <p14:sldId id="290"/>
            <p14:sldId id="273"/>
            <p14:sldId id="264"/>
            <p14:sldId id="272"/>
            <p14:sldId id="28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91" userDrawn="1">
          <p15:clr>
            <a:srgbClr val="A4A3A4"/>
          </p15:clr>
        </p15:guide>
        <p15:guide id="2" orient="horz" pos="2374" userDrawn="1">
          <p15:clr>
            <a:srgbClr val="A4A3A4"/>
          </p15:clr>
        </p15:guide>
        <p15:guide id="3" orient="horz" pos="1335" userDrawn="1">
          <p15:clr>
            <a:srgbClr val="A4A3A4"/>
          </p15:clr>
        </p15:guide>
        <p15:guide id="4" orient="horz" pos="7207" userDrawn="1">
          <p15:clr>
            <a:srgbClr val="A4A3A4"/>
          </p15:clr>
        </p15:guide>
        <p15:guide id="5" orient="horz" pos="7362" userDrawn="1">
          <p15:clr>
            <a:srgbClr val="A4A3A4"/>
          </p15:clr>
        </p15:guide>
        <p15:guide id="6" pos="799" userDrawn="1">
          <p15:clr>
            <a:srgbClr val="A4A3A4"/>
          </p15:clr>
        </p15:guide>
        <p15:guide id="7" pos="13485" userDrawn="1">
          <p15:clr>
            <a:srgbClr val="A4A3A4"/>
          </p15:clr>
        </p15:guide>
        <p15:guide id="8" pos="1697" userDrawn="1">
          <p15:clr>
            <a:srgbClr val="A4A3A4"/>
          </p15:clr>
        </p15:guide>
        <p15:guide id="9" pos="6884" userDrawn="1">
          <p15:clr>
            <a:srgbClr val="A4A3A4"/>
          </p15:clr>
        </p15:guide>
        <p15:guide id="10" pos="74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B71783-53DE-1F03-8EC4-5DB26F818C21}" name="Tereza Malá" initials="TM" userId="Tereza Malá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AF3F"/>
    <a:srgbClr val="FFFFFF"/>
    <a:srgbClr val="000000"/>
    <a:srgbClr val="008C78"/>
    <a:srgbClr val="4BC8FF"/>
    <a:srgbClr val="F01928"/>
    <a:srgbClr val="9100DC"/>
    <a:srgbClr val="5AC8AF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A6E277-E1D4-FF48-E2DC-DF1E092907A6}" v="110" dt="2022-12-08T11:32:59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96754" autoAdjust="0"/>
  </p:normalViewPr>
  <p:slideViewPr>
    <p:cSldViewPr snapToGrid="0">
      <p:cViewPr varScale="1">
        <p:scale>
          <a:sx n="34" d="100"/>
          <a:sy n="34" d="100"/>
        </p:scale>
        <p:origin x="200" y="48"/>
      </p:cViewPr>
      <p:guideLst>
        <p:guide orient="horz" pos="2091"/>
        <p:guide orient="horz" pos="2374"/>
        <p:guide orient="horz" pos="1335"/>
        <p:guide orient="horz" pos="7207"/>
        <p:guide orient="horz" pos="7362"/>
        <p:guide pos="799"/>
        <p:guide pos="13485"/>
        <p:guide pos="1697"/>
        <p:guide pos="6884"/>
        <p:guide pos="74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Malá" userId="S::491316@muni.cz::4c0c3e67-49d3-492e-b157-ef5fab27e1a2" providerId="AD" clId="Web-{94A6E277-E1D4-FF48-E2DC-DF1E092907A6}"/>
    <pc:docChg chg="modSld">
      <pc:chgData name="Tereza Malá" userId="S::491316@muni.cz::4c0c3e67-49d3-492e-b157-ef5fab27e1a2" providerId="AD" clId="Web-{94A6E277-E1D4-FF48-E2DC-DF1E092907A6}" dt="2022-12-08T11:32:59.870" v="94" actId="1076"/>
      <pc:docMkLst>
        <pc:docMk/>
      </pc:docMkLst>
      <pc:sldChg chg="addSp delSp modSp">
        <pc:chgData name="Tereza Malá" userId="S::491316@muni.cz::4c0c3e67-49d3-492e-b157-ef5fab27e1a2" providerId="AD" clId="Web-{94A6E277-E1D4-FF48-E2DC-DF1E092907A6}" dt="2022-12-08T11:32:59.870" v="94" actId="1076"/>
        <pc:sldMkLst>
          <pc:docMk/>
          <pc:sldMk cId="2961415639" sldId="256"/>
        </pc:sldMkLst>
        <pc:spChg chg="add mod">
          <ac:chgData name="Tereza Malá" userId="S::491316@muni.cz::4c0c3e67-49d3-492e-b157-ef5fab27e1a2" providerId="AD" clId="Web-{94A6E277-E1D4-FF48-E2DC-DF1E092907A6}" dt="2022-12-08T11:30:25.158" v="61" actId="1076"/>
          <ac:spMkLst>
            <pc:docMk/>
            <pc:sldMk cId="2961415639" sldId="256"/>
            <ac:spMk id="3" creationId="{CFFC6696-823F-86EF-3616-2478F0068677}"/>
          </ac:spMkLst>
        </pc:spChg>
        <pc:spChg chg="mod">
          <ac:chgData name="Tereza Malá" userId="S::491316@muni.cz::4c0c3e67-49d3-492e-b157-ef5fab27e1a2" providerId="AD" clId="Web-{94A6E277-E1D4-FF48-E2DC-DF1E092907A6}" dt="2022-12-08T11:29:01.981" v="53" actId="20577"/>
          <ac:spMkLst>
            <pc:docMk/>
            <pc:sldMk cId="2961415639" sldId="256"/>
            <ac:spMk id="4" creationId="{00000000-0000-0000-0000-000000000000}"/>
          </ac:spMkLst>
        </pc:spChg>
        <pc:spChg chg="add mod">
          <ac:chgData name="Tereza Malá" userId="S::491316@muni.cz::4c0c3e67-49d3-492e-b157-ef5fab27e1a2" providerId="AD" clId="Web-{94A6E277-E1D4-FF48-E2DC-DF1E092907A6}" dt="2022-12-08T11:32:59.870" v="94" actId="1076"/>
          <ac:spMkLst>
            <pc:docMk/>
            <pc:sldMk cId="2961415639" sldId="256"/>
            <ac:spMk id="5" creationId="{FE5FDA8A-387B-69BE-CF84-F9731994B791}"/>
          </ac:spMkLst>
        </pc:spChg>
        <pc:spChg chg="mod">
          <ac:chgData name="Tereza Malá" userId="S::491316@muni.cz::4c0c3e67-49d3-492e-b157-ef5fab27e1a2" providerId="AD" clId="Web-{94A6E277-E1D4-FF48-E2DC-DF1E092907A6}" dt="2022-12-08T11:27:47.071" v="32" actId="1076"/>
          <ac:spMkLst>
            <pc:docMk/>
            <pc:sldMk cId="2961415639" sldId="256"/>
            <ac:spMk id="24" creationId="{649BFD83-3495-17A1-17BC-3EE4FC5F6717}"/>
          </ac:spMkLst>
        </pc:spChg>
        <pc:spChg chg="mod">
          <ac:chgData name="Tereza Malá" userId="S::491316@muni.cz::4c0c3e67-49d3-492e-b157-ef5fab27e1a2" providerId="AD" clId="Web-{94A6E277-E1D4-FF48-E2DC-DF1E092907A6}" dt="2022-12-08T11:26:07.988" v="20" actId="1076"/>
          <ac:spMkLst>
            <pc:docMk/>
            <pc:sldMk cId="2961415639" sldId="256"/>
            <ac:spMk id="30" creationId="{183F590D-E9EE-08A3-5FFD-A84FAF016A02}"/>
          </ac:spMkLst>
        </pc:spChg>
        <pc:spChg chg="mod">
          <ac:chgData name="Tereza Malá" userId="S::491316@muni.cz::4c0c3e67-49d3-492e-b157-ef5fab27e1a2" providerId="AD" clId="Web-{94A6E277-E1D4-FF48-E2DC-DF1E092907A6}" dt="2022-12-08T11:28:12.588" v="34" actId="1076"/>
          <ac:spMkLst>
            <pc:docMk/>
            <pc:sldMk cId="2961415639" sldId="256"/>
            <ac:spMk id="31" creationId="{A7C6FE35-9904-6202-5B74-8001D557AEC3}"/>
          </ac:spMkLst>
        </pc:spChg>
        <pc:spChg chg="del mod">
          <ac:chgData name="Tereza Malá" userId="S::491316@muni.cz::4c0c3e67-49d3-492e-b157-ef5fab27e1a2" providerId="AD" clId="Web-{94A6E277-E1D4-FF48-E2DC-DF1E092907A6}" dt="2022-12-08T11:31:11.082" v="67"/>
          <ac:spMkLst>
            <pc:docMk/>
            <pc:sldMk cId="2961415639" sldId="256"/>
            <ac:spMk id="37" creationId="{83E65959-21C1-FC03-295B-581B44FA2345}"/>
          </ac:spMkLst>
        </pc:spChg>
      </pc:sldChg>
      <pc:sldChg chg="modSp">
        <pc:chgData name="Tereza Malá" userId="S::491316@muni.cz::4c0c3e67-49d3-492e-b157-ef5fab27e1a2" providerId="AD" clId="Web-{94A6E277-E1D4-FF48-E2DC-DF1E092907A6}" dt="2022-12-08T11:24:23.357" v="13"/>
        <pc:sldMkLst>
          <pc:docMk/>
          <pc:sldMk cId="2095123835" sldId="263"/>
        </pc:sldMkLst>
        <pc:spChg chg="mod">
          <ac:chgData name="Tereza Malá" userId="S::491316@muni.cz::4c0c3e67-49d3-492e-b157-ef5fab27e1a2" providerId="AD" clId="Web-{94A6E277-E1D4-FF48-E2DC-DF1E092907A6}" dt="2022-12-08T11:24:23.357" v="13"/>
          <ac:spMkLst>
            <pc:docMk/>
            <pc:sldMk cId="2095123835" sldId="263"/>
            <ac:spMk id="2" creationId="{55611880-1915-45CD-806F-C84A967D5687}"/>
          </ac:spMkLst>
        </pc:spChg>
        <pc:spChg chg="mod">
          <ac:chgData name="Tereza Malá" userId="S::491316@muni.cz::4c0c3e67-49d3-492e-b157-ef5fab27e1a2" providerId="AD" clId="Web-{94A6E277-E1D4-FF48-E2DC-DF1E092907A6}" dt="2022-12-08T11:24:19.825" v="12"/>
          <ac:spMkLst>
            <pc:docMk/>
            <pc:sldMk cId="2095123835" sldId="263"/>
            <ac:spMk id="7" creationId="{DF8C9D83-6BF0-487A-BF05-107781860931}"/>
          </ac:spMkLst>
        </pc:spChg>
        <pc:spChg chg="mod">
          <ac:chgData name="Tereza Malá" userId="S::491316@muni.cz::4c0c3e67-49d3-492e-b157-ef5fab27e1a2" providerId="AD" clId="Web-{94A6E277-E1D4-FF48-E2DC-DF1E092907A6}" dt="2022-12-08T11:24:11.231" v="11" actId="20577"/>
          <ac:spMkLst>
            <pc:docMk/>
            <pc:sldMk cId="2095123835" sldId="263"/>
            <ac:spMk id="8" creationId="{7C805C8A-7B57-4E65-B698-6AA90D57A57C}"/>
          </ac:spMkLst>
        </pc:spChg>
      </pc:sldChg>
      <pc:sldChg chg="modSp">
        <pc:chgData name="Tereza Malá" userId="S::491316@muni.cz::4c0c3e67-49d3-492e-b157-ef5fab27e1a2" providerId="AD" clId="Web-{94A6E277-E1D4-FF48-E2DC-DF1E092907A6}" dt="2022-12-08T11:23:12.509" v="4" actId="1076"/>
        <pc:sldMkLst>
          <pc:docMk/>
          <pc:sldMk cId="2193868057" sldId="277"/>
        </pc:sldMkLst>
        <pc:spChg chg="mod">
          <ac:chgData name="Tereza Malá" userId="S::491316@muni.cz::4c0c3e67-49d3-492e-b157-ef5fab27e1a2" providerId="AD" clId="Web-{94A6E277-E1D4-FF48-E2DC-DF1E092907A6}" dt="2022-12-08T11:23:12.509" v="4" actId="1076"/>
          <ac:spMkLst>
            <pc:docMk/>
            <pc:sldMk cId="2193868057" sldId="277"/>
            <ac:spMk id="5" creationId="{00000000-0000-0000-0000-000000000000}"/>
          </ac:spMkLst>
        </pc:spChg>
      </pc:sldChg>
    </pc:docChg>
  </pc:docChgLst>
</pc:chgInfo>
</file>

<file path=ppt/comments/modernComment_11E_83B2FDB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A7F60E-F1A5-49F0-B0AC-4DAF4CD5104F}" authorId="{C2B71783-53DE-1F03-8EC4-5DB26F818C21}" created="2022-12-19T12:20:28.97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09545654" sldId="286"/>
      <ac:spMk id="23" creationId="{2DC10C41-36F0-FA24-9C05-9E420D37519E}"/>
    </ac:deMkLst>
    <p188:txBody>
      <a:bodyPr/>
      <a:lstStyle/>
      <a:p>
        <a:r>
          <a:rPr lang="cs-CZ"/>
          <a:t>Nutné aktualizovat</a:t>
        </a:r>
      </a:p>
    </p188:txBody>
  </p188:cm>
</p188:cmLst>
</file>

<file path=ppt/comments/modernComment_11F_D3E65E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4FE097-8375-4F56-A72B-876746B4E77B}" authorId="{C2B71783-53DE-1F03-8EC4-5DB26F818C21}" created="2022-12-19T12:24:38.3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55089947" sldId="287"/>
      <ac:spMk id="23" creationId="{2DC10C41-36F0-FA24-9C05-9E420D37519E}"/>
    </ac:deMkLst>
    <p188:txBody>
      <a:bodyPr/>
      <a:lstStyle/>
      <a:p>
        <a:r>
          <a:rPr lang="cs-CZ"/>
          <a:t>Chtěla jsem aktualizovat ceny, nicméně zobrazují se mi ceny za jídlo nejméně tak 120,-. Možná je to tím, že mám jako zaměstnanec jiné ceny? Nevíte o tom? ☺️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69" y="5414017"/>
            <a:ext cx="21208320" cy="2186949"/>
          </a:xfrm>
        </p:spPr>
        <p:txBody>
          <a:bodyPr anchor="t"/>
          <a:lstStyle>
            <a:lvl1pPr algn="l">
              <a:lnSpc>
                <a:spcPts val="8213"/>
              </a:lnSpc>
              <a:defRPr sz="8213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743869" y="7683957"/>
            <a:ext cx="21208320" cy="1303861"/>
          </a:xfrm>
        </p:spPr>
        <p:txBody>
          <a:bodyPr anchor="t"/>
          <a:lstStyle>
            <a:lvl1pPr marL="0" indent="0" algn="l">
              <a:buNone/>
              <a:defRPr lang="cs-CZ" sz="448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853459" indent="0" algn="ctr">
              <a:buNone/>
              <a:defRPr sz="3733"/>
            </a:lvl2pPr>
            <a:lvl3pPr marL="1706918" indent="0" algn="ctr">
              <a:buNone/>
              <a:defRPr sz="3360"/>
            </a:lvl3pPr>
            <a:lvl4pPr marL="2560375" indent="0" algn="ctr">
              <a:buNone/>
              <a:defRPr sz="2987"/>
            </a:lvl4pPr>
            <a:lvl5pPr marL="3413834" indent="0" algn="ctr">
              <a:buNone/>
              <a:defRPr sz="2987"/>
            </a:lvl5pPr>
            <a:lvl6pPr marL="4267292" indent="0" algn="ctr">
              <a:buNone/>
              <a:defRPr sz="2987"/>
            </a:lvl6pPr>
            <a:lvl7pPr marL="5120751" indent="0" algn="ctr">
              <a:buNone/>
              <a:defRPr sz="2987"/>
            </a:lvl7pPr>
            <a:lvl8pPr marL="5974208" indent="0" algn="ctr">
              <a:buNone/>
              <a:defRPr sz="2987"/>
            </a:lvl8pPr>
            <a:lvl9pPr marL="6827667" indent="0" algn="ctr">
              <a:buNone/>
              <a:defRPr sz="2987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8" y="772804"/>
            <a:ext cx="2887625" cy="19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540" userDrawn="1">
          <p15:clr>
            <a:srgbClr val="FBAE40"/>
          </p15:clr>
        </p15:guide>
        <p15:guide id="2" pos="4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4001" y="1341598"/>
            <a:ext cx="9744003" cy="598080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997" y="8400000"/>
            <a:ext cx="9744000" cy="2486396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3360"/>
              </a:lnSpc>
              <a:defRPr sz="28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5351" y="7593600"/>
            <a:ext cx="9744000" cy="672000"/>
          </a:xfrm>
        </p:spPr>
        <p:txBody>
          <a:bodyPr/>
          <a:lstStyle>
            <a:lvl1pPr>
              <a:lnSpc>
                <a:spcPts val="2053"/>
              </a:lnSpc>
              <a:defRPr sz="168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669051" y="8400000"/>
            <a:ext cx="9744000" cy="2486396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3360"/>
              </a:lnSpc>
              <a:defRPr sz="28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670405" y="7593600"/>
            <a:ext cx="9744000" cy="672000"/>
          </a:xfrm>
        </p:spPr>
        <p:txBody>
          <a:bodyPr/>
          <a:lstStyle>
            <a:lvl1pPr>
              <a:lnSpc>
                <a:spcPts val="2053"/>
              </a:lnSpc>
              <a:defRPr sz="168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1669060" y="1341598"/>
            <a:ext cx="9744003" cy="598080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1344000" y="11625600"/>
            <a:ext cx="14784000" cy="47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772800" y="11625600"/>
            <a:ext cx="470400" cy="47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6"/>
            <a:ext cx="22758400" cy="10905067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968" y="11289688"/>
            <a:ext cx="1616697" cy="111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CSI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91" y="3769361"/>
            <a:ext cx="7630317" cy="5264920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1344000" y="11625600"/>
            <a:ext cx="14784000" cy="4704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772800" y="11625600"/>
            <a:ext cx="470400" cy="4704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95" y="4544007"/>
            <a:ext cx="14323847" cy="3713590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9F468F-CBBF-4FBC-9D13-2F9F8C72B9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4000" y="11625600"/>
            <a:ext cx="14784000" cy="4704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86C4ECC2-52CE-44A7-BFFB-E1B0BA66EC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72800" y="11625600"/>
            <a:ext cx="470400" cy="4704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1344000" y="11625600"/>
            <a:ext cx="14784000" cy="470400"/>
          </a:xfrm>
        </p:spPr>
        <p:txBody>
          <a:bodyPr/>
          <a:lstStyle>
            <a:lvl1pPr>
              <a:defRPr sz="224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1344005" y="3158404"/>
            <a:ext cx="20072640" cy="7727996"/>
          </a:xfrm>
          <a:prstGeom prst="rect">
            <a:avLst/>
          </a:prstGeom>
        </p:spPr>
        <p:txBody>
          <a:bodyPr/>
          <a:lstStyle>
            <a:lvl1pPr marL="470411" indent="-33600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940821" indent="-33600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3733"/>
            </a:lvl2pPr>
            <a:lvl3pPr marL="1706918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461" userDrawn="1">
          <p15:clr>
            <a:srgbClr val="FBAE40"/>
          </p15:clr>
        </p15:guide>
        <p15:guide id="2" pos="81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69" y="5414017"/>
            <a:ext cx="21208320" cy="2186949"/>
          </a:xfrm>
        </p:spPr>
        <p:txBody>
          <a:bodyPr anchor="t"/>
          <a:lstStyle>
            <a:lvl1pPr algn="l">
              <a:lnSpc>
                <a:spcPts val="8213"/>
              </a:lnSpc>
              <a:defRPr sz="8213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743869" y="7683957"/>
            <a:ext cx="21208320" cy="1303861"/>
          </a:xfrm>
        </p:spPr>
        <p:txBody>
          <a:bodyPr anchor="t"/>
          <a:lstStyle>
            <a:lvl1pPr marL="0" indent="0" algn="l">
              <a:buNone/>
              <a:defRPr lang="cs-CZ" sz="448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853459" indent="0" algn="ctr">
              <a:buNone/>
              <a:defRPr sz="3733"/>
            </a:lvl2pPr>
            <a:lvl3pPr marL="1706918" indent="0" algn="ctr">
              <a:buNone/>
              <a:defRPr sz="3360"/>
            </a:lvl3pPr>
            <a:lvl4pPr marL="2560375" indent="0" algn="ctr">
              <a:buNone/>
              <a:defRPr sz="2987"/>
            </a:lvl4pPr>
            <a:lvl5pPr marL="3413834" indent="0" algn="ctr">
              <a:buNone/>
              <a:defRPr sz="2987"/>
            </a:lvl5pPr>
            <a:lvl6pPr marL="4267292" indent="0" algn="ctr">
              <a:buNone/>
              <a:defRPr sz="2987"/>
            </a:lvl6pPr>
            <a:lvl7pPr marL="5120751" indent="0" algn="ctr">
              <a:buNone/>
              <a:defRPr sz="2987"/>
            </a:lvl7pPr>
            <a:lvl8pPr marL="5974208" indent="0" algn="ctr">
              <a:buNone/>
              <a:defRPr sz="2987"/>
            </a:lvl8pPr>
            <a:lvl9pPr marL="6827667" indent="0" algn="ctr">
              <a:buNone/>
              <a:defRPr sz="2987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03" y="772804"/>
            <a:ext cx="2867184" cy="197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540" userDrawn="1">
          <p15:clr>
            <a:srgbClr val="FBAE40"/>
          </p15:clr>
        </p15:guide>
        <p15:guide id="2" pos="4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44005" y="3158404"/>
            <a:ext cx="20072640" cy="7727996"/>
          </a:xfrm>
          <a:prstGeom prst="rect">
            <a:avLst/>
          </a:prstGeom>
        </p:spPr>
        <p:txBody>
          <a:bodyPr/>
          <a:lstStyle>
            <a:lvl1pPr marL="470411" indent="-33600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940821" indent="-33600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3733"/>
            </a:lvl2pPr>
            <a:lvl3pPr marL="1706918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224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5359" y="2419202"/>
            <a:ext cx="20070659" cy="506942"/>
          </a:xfrm>
        </p:spPr>
        <p:txBody>
          <a:bodyPr lIns="0" tIns="0" rIns="0" bIns="0">
            <a:noAutofit/>
          </a:bodyPr>
          <a:lstStyle>
            <a:lvl1pPr algn="l">
              <a:lnSpc>
                <a:spcPts val="4293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45353" y="2419202"/>
            <a:ext cx="9744000" cy="506942"/>
          </a:xfrm>
        </p:spPr>
        <p:txBody>
          <a:bodyPr lIns="0" tIns="0" rIns="0" bIns="0">
            <a:noAutofit/>
          </a:bodyPr>
          <a:lstStyle>
            <a:lvl1pPr algn="l">
              <a:lnSpc>
                <a:spcPts val="4293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05" y="1344000"/>
            <a:ext cx="20072640" cy="84294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669051" y="2408961"/>
            <a:ext cx="9744000" cy="506942"/>
          </a:xfrm>
        </p:spPr>
        <p:txBody>
          <a:bodyPr lIns="0" tIns="0" rIns="0" bIns="0">
            <a:noAutofit/>
          </a:bodyPr>
          <a:lstStyle>
            <a:lvl1pPr algn="l">
              <a:lnSpc>
                <a:spcPts val="4293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1344000" y="3158402"/>
            <a:ext cx="9743995" cy="7728000"/>
          </a:xfrm>
          <a:prstGeom prst="rect">
            <a:avLst/>
          </a:prstGeom>
        </p:spPr>
        <p:txBody>
          <a:bodyPr/>
          <a:lstStyle>
            <a:lvl1pPr marL="470411" indent="-33600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940821" indent="-33600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3733"/>
            </a:lvl2pPr>
            <a:lvl3pPr marL="1706918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11669056" y="3155173"/>
            <a:ext cx="9743995" cy="7728000"/>
          </a:xfrm>
          <a:prstGeom prst="rect">
            <a:avLst/>
          </a:prstGeom>
        </p:spPr>
        <p:txBody>
          <a:bodyPr/>
          <a:lstStyle>
            <a:lvl1pPr marL="470411" indent="-33600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940821" indent="-33600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3733"/>
            </a:lvl2pPr>
            <a:lvl3pPr marL="1706918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5387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2394" y="3164142"/>
            <a:ext cx="9741037" cy="727386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5360" y="10452717"/>
            <a:ext cx="9741035" cy="403200"/>
          </a:xfrm>
        </p:spPr>
        <p:txBody>
          <a:bodyPr anchor="ctr"/>
          <a:lstStyle>
            <a:lvl1pPr>
              <a:lnSpc>
                <a:spcPts val="2053"/>
              </a:lnSpc>
              <a:defRPr sz="1867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11669056" y="3111778"/>
            <a:ext cx="9743995" cy="7728000"/>
          </a:xfrm>
          <a:prstGeom prst="rect">
            <a:avLst/>
          </a:prstGeom>
        </p:spPr>
        <p:txBody>
          <a:bodyPr/>
          <a:lstStyle>
            <a:lvl1pPr marL="470411" indent="-33600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3733" b="0"/>
            </a:lvl1pPr>
            <a:lvl2pPr marL="940821" indent="-33600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987"/>
            </a:lvl2pPr>
            <a:lvl3pPr marL="1706918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6826" userDrawn="1">
          <p15:clr>
            <a:srgbClr val="FBAE40"/>
          </p15:clr>
        </p15:guide>
        <p15:guide id="2" pos="1351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288001" y="3158406"/>
            <a:ext cx="6181513" cy="416399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3997" y="8239973"/>
            <a:ext cx="6182400" cy="2665096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3360"/>
              </a:lnSpc>
              <a:defRPr sz="28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8000" y="8239973"/>
            <a:ext cx="6182400" cy="2665096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3360"/>
              </a:lnSpc>
              <a:defRPr sz="28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34240" y="8239971"/>
            <a:ext cx="6182400" cy="2665096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3360"/>
              </a:lnSpc>
              <a:defRPr sz="28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5354" y="7513587"/>
            <a:ext cx="6181513" cy="403200"/>
          </a:xfrm>
        </p:spPr>
        <p:txBody>
          <a:bodyPr anchor="ctr"/>
          <a:lstStyle>
            <a:lvl1pPr>
              <a:lnSpc>
                <a:spcPts val="2053"/>
              </a:lnSpc>
              <a:defRPr sz="1867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88888" y="7513587"/>
            <a:ext cx="6181513" cy="403200"/>
          </a:xfrm>
        </p:spPr>
        <p:txBody>
          <a:bodyPr anchor="ctr"/>
          <a:lstStyle>
            <a:lvl1pPr>
              <a:lnSpc>
                <a:spcPts val="2053"/>
              </a:lnSpc>
              <a:defRPr sz="1867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234682" y="7513587"/>
            <a:ext cx="6181513" cy="403200"/>
          </a:xfrm>
        </p:spPr>
        <p:txBody>
          <a:bodyPr anchor="ctr"/>
          <a:lstStyle>
            <a:lvl1pPr>
              <a:lnSpc>
                <a:spcPts val="2053"/>
              </a:lnSpc>
              <a:defRPr sz="1867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344001" y="3158406"/>
            <a:ext cx="6181513" cy="416399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5232004" y="3158406"/>
            <a:ext cx="6181513" cy="416399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5359" y="2419202"/>
            <a:ext cx="20070659" cy="506942"/>
          </a:xfrm>
        </p:spPr>
        <p:txBody>
          <a:bodyPr lIns="0" tIns="0" rIns="0" bIns="0">
            <a:noAutofit/>
          </a:bodyPr>
          <a:lstStyle>
            <a:lvl1pPr algn="l">
              <a:lnSpc>
                <a:spcPts val="4293"/>
              </a:lnSpc>
              <a:defRPr sz="3733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05" y="1344000"/>
            <a:ext cx="20072640" cy="84294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958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11708137" y="1292017"/>
            <a:ext cx="9708508" cy="9594387"/>
          </a:xfrm>
          <a:prstGeom prst="rect">
            <a:avLst/>
          </a:prstGeom>
        </p:spPr>
        <p:txBody>
          <a:bodyPr/>
          <a:lstStyle>
            <a:lvl1pPr marL="470411" indent="-33600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3733" b="0"/>
            </a:lvl1pPr>
            <a:lvl2pPr marL="940821" indent="-33600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987"/>
            </a:lvl2pPr>
            <a:lvl3pPr marL="1706918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2394" y="1292020"/>
            <a:ext cx="9741037" cy="914598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5360" y="10452717"/>
            <a:ext cx="9741035" cy="403200"/>
          </a:xfrm>
        </p:spPr>
        <p:txBody>
          <a:bodyPr anchor="ctr"/>
          <a:lstStyle>
            <a:lvl1pPr>
              <a:lnSpc>
                <a:spcPts val="2053"/>
              </a:lnSpc>
              <a:defRPr sz="1867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5895" userDrawn="1">
          <p15:clr>
            <a:srgbClr val="FBAE40"/>
          </p15:clr>
        </p15:guide>
        <p15:guide id="2" pos="81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1344005" y="1292017"/>
            <a:ext cx="20072640" cy="9594387"/>
          </a:xfrm>
          <a:prstGeom prst="rect">
            <a:avLst/>
          </a:prstGeom>
        </p:spPr>
        <p:txBody>
          <a:bodyPr/>
          <a:lstStyle>
            <a:lvl1pPr marL="470411" indent="-336006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940821" indent="-336006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3733"/>
            </a:lvl2pPr>
            <a:lvl3pPr marL="1706918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720" y="11302117"/>
            <a:ext cx="1619035" cy="11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814" userDrawn="1">
          <p15:clr>
            <a:srgbClr val="FBAE40"/>
          </p15:clr>
        </p15:guide>
        <p15:guide id="2" pos="81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44000" y="11625600"/>
            <a:ext cx="14784000" cy="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224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2800" y="11625600"/>
            <a:ext cx="470400" cy="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224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05" y="1344000"/>
            <a:ext cx="20072640" cy="8429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1765" y="3494400"/>
            <a:ext cx="20072640" cy="7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7467"/>
        </a:lnSpc>
        <a:spcBef>
          <a:spcPct val="0"/>
        </a:spcBef>
        <a:spcAft>
          <a:spcPct val="0"/>
        </a:spcAft>
        <a:defRPr sz="7467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5pPr>
      <a:lvl6pPr marL="853459"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6pPr>
      <a:lvl7pPr marL="1706918"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7pPr>
      <a:lvl8pPr marL="2560375"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8pPr>
      <a:lvl9pPr marL="3413834" algn="l" rtl="0" eaLnBrk="1" fontAlgn="base" hangingPunct="1">
        <a:spcBef>
          <a:spcPct val="0"/>
        </a:spcBef>
        <a:spcAft>
          <a:spcPct val="0"/>
        </a:spcAft>
        <a:defRPr sz="448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5227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336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</a:defRPr>
      </a:lvl2pPr>
      <a:lvl3pPr marL="1706918" indent="0" algn="l" rtl="0" eaLnBrk="1" fontAlgn="base" hangingPunct="1">
        <a:lnSpc>
          <a:spcPts val="336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2800" b="0">
          <a:solidFill>
            <a:schemeClr val="tx1"/>
          </a:solidFill>
          <a:latin typeface="+mn-lt"/>
        </a:defRPr>
      </a:lvl3pPr>
      <a:lvl4pPr marL="2560375" indent="0" algn="l" rtl="0" eaLnBrk="1" fontAlgn="base" hangingPunct="1">
        <a:lnSpc>
          <a:spcPts val="336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2800" b="0">
          <a:solidFill>
            <a:schemeClr val="tx1"/>
          </a:solidFill>
          <a:latin typeface="+mn-lt"/>
        </a:defRPr>
      </a:lvl4pPr>
      <a:lvl5pPr marL="3413834" indent="0" algn="l" rtl="0" eaLnBrk="1" fontAlgn="base" hangingPunct="1">
        <a:lnSpc>
          <a:spcPts val="336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2800" b="0">
          <a:solidFill>
            <a:schemeClr val="tx1"/>
          </a:solidFill>
          <a:latin typeface="+mn-lt"/>
        </a:defRPr>
      </a:lvl5pPr>
      <a:lvl6pPr marL="4694021" indent="-4267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5120751" indent="0" algn="l" rtl="0" eaLnBrk="1" fontAlgn="base" hangingPunct="1">
        <a:lnSpc>
          <a:spcPts val="336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5974208" indent="0" algn="l" rtl="0" eaLnBrk="1" fontAlgn="base" hangingPunct="1">
        <a:lnSpc>
          <a:spcPts val="336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6827667" indent="0" algn="l" rtl="0" eaLnBrk="1" fontAlgn="base" hangingPunct="1">
        <a:lnSpc>
          <a:spcPts val="336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53459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706918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75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4pPr>
      <a:lvl5pPr marL="3413834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5pPr>
      <a:lvl6pPr marL="4267292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6pPr>
      <a:lvl7pPr marL="5120751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7pPr>
      <a:lvl8pPr marL="5974208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8pPr>
      <a:lvl9pPr marL="6827667" algn="l" defTabSz="1706918" rtl="0" eaLnBrk="1" latinLnBrk="0" hangingPunct="1">
        <a:defRPr sz="3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58" userDrawn="1">
          <p15:clr>
            <a:srgbClr val="F26B43"/>
          </p15:clr>
        </p15:guide>
        <p15:guide id="2" pos="8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hyperlink" Target="http://www.sciencemag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ovidsp.ovid.com/ovidweb.cgi?T=JS&amp;MODE=ovid&amp;NEWS=n&amp;PAGE=toc&amp;D=ovft&amp;AN=00006056-000000000-00000" TargetMode="External"/><Relationship Id="rId5" Type="http://schemas.openxmlformats.org/officeDocument/2006/relationships/image" Target="../media/image52.jpeg"/><Relationship Id="rId10" Type="http://schemas.openxmlformats.org/officeDocument/2006/relationships/image" Target="../media/image55.png"/><Relationship Id="rId4" Type="http://schemas.openxmlformats.org/officeDocument/2006/relationships/hyperlink" Target="http://ovidsp.ovid.com/autologin.html" TargetMode="External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microsoft.com/office/2018/10/relationships/comments" Target="../comments/modernComment_11E_83B2FDB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microsoft.com/office/2018/10/relationships/comments" Target="../comments/modernComment_11F_D3E65E1B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is.muni.cz/prihlaska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hyperlink" Target="https://is.muni.cz/prihlask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gv.sci.muni.cz/management-vodnich-zdroju" TargetMode="External"/><Relationship Id="rId2" Type="http://schemas.openxmlformats.org/officeDocument/2006/relationships/hyperlink" Target="http://www.ugv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hyperlink" Target="https://www.youtube.com/playlist?list=PL2JdmOc4aLZKLRcUhcdkgyldkRa42a9RA" TargetMode="External"/><Relationship Id="rId4" Type="http://schemas.openxmlformats.org/officeDocument/2006/relationships/hyperlink" Target="https://www.facebook.com/chci.byt.geolo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uni.cz/uchazeci/navazujici-magisterske-studium/vyberte-si-obor/23705-geoenvironmentalni-rizika-a-sanace" TargetMode="External"/><Relationship Id="rId13" Type="http://schemas.openxmlformats.org/officeDocument/2006/relationships/hyperlink" Target="https://www.sci.muni.cz/pro-uchazece/bakalarske-studium/materialy-pro-uchazece" TargetMode="External"/><Relationship Id="rId3" Type="http://schemas.openxmlformats.org/officeDocument/2006/relationships/image" Target="../media/image86.svg"/><Relationship Id="rId7" Type="http://schemas.openxmlformats.org/officeDocument/2006/relationships/image" Target="../media/image1.emf"/><Relationship Id="rId12" Type="http://schemas.openxmlformats.org/officeDocument/2006/relationships/hyperlink" Target="https://www.sci.muni.cz/pro-uchazece/bakalarske-studium/prijimaci-rizeni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gv.sci.muni.cz/management-vodnich-zdroju" TargetMode="External"/><Relationship Id="rId11" Type="http://schemas.openxmlformats.org/officeDocument/2006/relationships/hyperlink" Target="https://www.muni.cz/uchazeci/bakalarske-a-magisterske-studium/prijimacky" TargetMode="External"/><Relationship Id="rId5" Type="http://schemas.openxmlformats.org/officeDocument/2006/relationships/hyperlink" Target="https://www.muni.cz/bakalarske-a-magisterske-obory/23642-geologie" TargetMode="External"/><Relationship Id="rId10" Type="http://schemas.openxmlformats.org/officeDocument/2006/relationships/hyperlink" Target="https://is.muni.cz/prihlaska/" TargetMode="External"/><Relationship Id="rId4" Type="http://schemas.openxmlformats.org/officeDocument/2006/relationships/hyperlink" Target="https://www.muni.cz/uchazeci/navazujici-magisterske-studium/vyberte-si-obor/23662-aplikovana-a-environmentalni-geologie" TargetMode="External"/><Relationship Id="rId9" Type="http://schemas.openxmlformats.org/officeDocument/2006/relationships/hyperlink" Target="https://www.muni.cz/uchazeci/navazujici-magisterske-studium/vyberte-si-obor/23709-geologie" TargetMode="External"/><Relationship Id="rId14" Type="http://schemas.openxmlformats.org/officeDocument/2006/relationships/image" Target="../media/image8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3085835"/>
            <a:ext cx="22758400" cy="3181127"/>
          </a:xfrm>
          <a:solidFill>
            <a:schemeClr val="tx2"/>
          </a:solidFill>
        </p:spPr>
        <p:txBody>
          <a:bodyPr/>
          <a:lstStyle/>
          <a:p>
            <a:pPr algn="ctr"/>
            <a:br>
              <a:rPr lang="cs-CZ" altLang="cs-CZ" sz="8200" dirty="0"/>
            </a:br>
            <a:br>
              <a:rPr lang="en-US" altLang="cs-CZ" sz="10050" dirty="0">
                <a:latin typeface="Muni Medium"/>
              </a:rPr>
            </a:br>
            <a:endParaRPr lang="cs-CZ" sz="8200">
              <a:solidFill>
                <a:schemeClr val="bg1"/>
              </a:solidFill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49BFD83-3495-17A1-17BC-3EE4FC5F6717}"/>
              </a:ext>
            </a:extLst>
          </p:cNvPr>
          <p:cNvSpPr txBox="1">
            <a:spLocks/>
          </p:cNvSpPr>
          <p:nvPr/>
        </p:nvSpPr>
        <p:spPr>
          <a:xfrm>
            <a:off x="2859972" y="6034524"/>
            <a:ext cx="7469547" cy="1446551"/>
          </a:xfrm>
          <a:prstGeom prst="rect">
            <a:avLst/>
          </a:prstGeom>
          <a:ln>
            <a:noFill/>
          </a:ln>
        </p:spPr>
        <p:txBody>
          <a:bodyPr vert="horz" lIns="170688" tIns="85344" rIns="170688" bIns="85344" rtlCol="0" anchor="t">
            <a:normAutofit lnSpcReduction="10000"/>
          </a:bodyPr>
          <a:lstStyle>
            <a:lvl1pPr marL="0" indent="0" algn="ctr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30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3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04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04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4450" b="1" dirty="0">
              <a:solidFill>
                <a:schemeClr val="bg1"/>
              </a:solidFill>
              <a:latin typeface="Muni Medium"/>
            </a:endParaRPr>
          </a:p>
          <a:p>
            <a:pPr algn="l"/>
            <a:r>
              <a:rPr lang="cs-CZ" sz="4450" b="1" dirty="0">
                <a:solidFill>
                  <a:schemeClr val="accent1"/>
                </a:solidFill>
                <a:latin typeface="Muni Medium"/>
              </a:rPr>
              <a:t>Zdroje energie</a:t>
            </a:r>
          </a:p>
          <a:p>
            <a:pPr algn="l"/>
            <a:endParaRPr lang="cs-CZ" sz="4450" b="1" dirty="0">
              <a:solidFill>
                <a:schemeClr val="bg1"/>
              </a:solidFill>
              <a:latin typeface="Muni Medium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83F590D-E9EE-08A3-5FFD-A84FAF016A02}"/>
              </a:ext>
            </a:extLst>
          </p:cNvPr>
          <p:cNvSpPr txBox="1">
            <a:spLocks/>
          </p:cNvSpPr>
          <p:nvPr/>
        </p:nvSpPr>
        <p:spPr>
          <a:xfrm>
            <a:off x="7832227" y="6612434"/>
            <a:ext cx="8323413" cy="1974121"/>
          </a:xfrm>
          <a:prstGeom prst="rect">
            <a:avLst/>
          </a:prstGeom>
          <a:ln>
            <a:noFill/>
          </a:ln>
        </p:spPr>
        <p:txBody>
          <a:bodyPr vert="horz" lIns="170688" tIns="85344" rIns="170688" bIns="85344" rtlCol="0" anchor="t">
            <a:normAutofit/>
          </a:bodyPr>
          <a:lstStyle>
            <a:lvl1pPr marL="0" indent="0" algn="ctr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30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3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04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04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450" b="1" dirty="0">
                <a:solidFill>
                  <a:schemeClr val="accent1"/>
                </a:solidFill>
                <a:latin typeface="Muni Medium"/>
              </a:rPr>
              <a:t>Ochrana krajiny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A7C6FE35-9904-6202-5B74-8001D557AEC3}"/>
              </a:ext>
            </a:extLst>
          </p:cNvPr>
          <p:cNvSpPr txBox="1">
            <a:spLocks/>
          </p:cNvSpPr>
          <p:nvPr/>
        </p:nvSpPr>
        <p:spPr>
          <a:xfrm>
            <a:off x="14195616" y="6639270"/>
            <a:ext cx="6213907" cy="1974121"/>
          </a:xfrm>
          <a:prstGeom prst="rect">
            <a:avLst/>
          </a:prstGeom>
          <a:ln>
            <a:noFill/>
          </a:ln>
        </p:spPr>
        <p:txBody>
          <a:bodyPr vert="horz" lIns="170688" tIns="85344" rIns="170688" bIns="85344" rtlCol="0" anchor="t">
            <a:normAutofit/>
          </a:bodyPr>
          <a:lstStyle>
            <a:lvl1pPr marL="0" indent="0" algn="ctr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30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3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04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04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4450" b="1" dirty="0">
                <a:solidFill>
                  <a:schemeClr val="accent1"/>
                </a:solidFill>
                <a:latin typeface="Muni Medium"/>
              </a:rPr>
              <a:t>inženýrství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26211AA-75FD-864E-07DC-FE741B263514}"/>
              </a:ext>
            </a:extLst>
          </p:cNvPr>
          <p:cNvGrpSpPr/>
          <p:nvPr/>
        </p:nvGrpSpPr>
        <p:grpSpPr>
          <a:xfrm>
            <a:off x="3093334" y="7372442"/>
            <a:ext cx="17131835" cy="3982192"/>
            <a:chOff x="189703" y="3383190"/>
            <a:chExt cx="9177769" cy="2133317"/>
          </a:xfrm>
        </p:grpSpPr>
        <p:pic>
          <p:nvPicPr>
            <p:cNvPr id="33" name="Picture 32" descr="A high angle view of a canyon&#10;&#10;Description automatically generated with low confidence">
              <a:extLst>
                <a:ext uri="{FF2B5EF4-FFF2-40B4-BE49-F238E27FC236}">
                  <a16:creationId xmlns:a16="http://schemas.microsoft.com/office/drawing/2014/main" id="{7E28E3F2-CE40-C2CD-C701-A088BD951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6"/>
            <a:stretch/>
          </p:blipFill>
          <p:spPr>
            <a:xfrm>
              <a:off x="6492939" y="3390034"/>
              <a:ext cx="2874533" cy="2116546"/>
            </a:xfrm>
            <a:prstGeom prst="rect">
              <a:avLst/>
            </a:prstGeom>
          </p:spPr>
        </p:pic>
        <p:pic>
          <p:nvPicPr>
            <p:cNvPr id="34" name="Picture 33" descr="A picture containing snow, outdoor, mountain, sky&#10;&#10;Description automatically generated">
              <a:extLst>
                <a:ext uri="{FF2B5EF4-FFF2-40B4-BE49-F238E27FC236}">
                  <a16:creationId xmlns:a16="http://schemas.microsoft.com/office/drawing/2014/main" id="{D61315DB-3AEA-4C0C-690E-2AF63ED15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03"/>
            <a:stretch/>
          </p:blipFill>
          <p:spPr>
            <a:xfrm>
              <a:off x="189703" y="3396871"/>
              <a:ext cx="2944057" cy="2119636"/>
            </a:xfrm>
            <a:prstGeom prst="rect">
              <a:avLst/>
            </a:prstGeom>
          </p:spPr>
        </p:pic>
        <p:pic>
          <p:nvPicPr>
            <p:cNvPr id="35" name="Picture 34" descr="A picture containing sky, mountain, outdoor, nature&#10;&#10;Description automatically generated">
              <a:extLst>
                <a:ext uri="{FF2B5EF4-FFF2-40B4-BE49-F238E27FC236}">
                  <a16:creationId xmlns:a16="http://schemas.microsoft.com/office/drawing/2014/main" id="{4E1C22D1-8E81-AC1C-FBC7-C91A822FB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0"/>
            <a:stretch/>
          </p:blipFill>
          <p:spPr>
            <a:xfrm>
              <a:off x="3234279" y="3383190"/>
              <a:ext cx="3153643" cy="213331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35477A8-07B9-5485-F0D7-0AFC81484172}"/>
              </a:ext>
            </a:extLst>
          </p:cNvPr>
          <p:cNvSpPr txBox="1"/>
          <p:nvPr/>
        </p:nvSpPr>
        <p:spPr>
          <a:xfrm>
            <a:off x="18085739" y="689695"/>
            <a:ext cx="5017275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cs-CZ" sz="2240" dirty="0" err="1">
                <a:latin typeface="Muni" panose="00000500000000000000" pitchFamily="2" charset="0"/>
              </a:rPr>
              <a:t>Ústav</a:t>
            </a:r>
            <a:r>
              <a:rPr lang="en-US" altLang="cs-CZ" sz="2240" dirty="0">
                <a:latin typeface="Muni" panose="00000500000000000000" pitchFamily="2" charset="0"/>
              </a:rPr>
              <a:t> geologických </a:t>
            </a:r>
            <a:r>
              <a:rPr lang="en-US" altLang="cs-CZ" sz="2240" dirty="0" err="1">
                <a:latin typeface="Muni" panose="00000500000000000000" pitchFamily="2" charset="0"/>
              </a:rPr>
              <a:t>věd</a:t>
            </a:r>
            <a:br>
              <a:rPr lang="en-US" altLang="cs-CZ" sz="5973" dirty="0"/>
            </a:br>
            <a:r>
              <a:rPr lang="cs-CZ" altLang="cs-CZ" sz="2240" dirty="0">
                <a:latin typeface="Muni" panose="00000500000000000000" pitchFamily="2" charset="0"/>
              </a:rPr>
              <a:t>Přírodovědecká fakulta</a:t>
            </a:r>
            <a:br>
              <a:rPr lang="cs-CZ" altLang="cs-CZ" sz="2240" dirty="0">
                <a:latin typeface="Muni" panose="00000500000000000000" pitchFamily="2" charset="0"/>
              </a:rPr>
            </a:br>
            <a:r>
              <a:rPr lang="cs-CZ" altLang="cs-CZ" sz="2240" dirty="0">
                <a:latin typeface="Muni" panose="00000500000000000000" pitchFamily="2" charset="0"/>
              </a:rPr>
              <a:t>Masarykova Univerzita</a:t>
            </a:r>
            <a:br>
              <a:rPr lang="cs-CZ" sz="2240" dirty="0"/>
            </a:br>
            <a:endParaRPr lang="en-US" sz="224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7E55C5-FDBC-2567-E5CD-2A59A92F31CE}"/>
              </a:ext>
            </a:extLst>
          </p:cNvPr>
          <p:cNvSpPr txBox="1"/>
          <p:nvPr/>
        </p:nvSpPr>
        <p:spPr>
          <a:xfrm>
            <a:off x="1509142" y="11336103"/>
            <a:ext cx="2042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Muni Medium" panose="00000600000000000000" pitchFamily="2" charset="0"/>
              </a:rPr>
              <a:t>Těžba </a:t>
            </a:r>
            <a:r>
              <a:rPr lang="cs-CZ" sz="3200" dirty="0">
                <a:solidFill>
                  <a:srgbClr val="0000DC"/>
                </a:solidFill>
                <a:latin typeface="Muni Medium" panose="00000600000000000000" pitchFamily="2" charset="0"/>
              </a:rPr>
              <a:t>kontaminace</a:t>
            </a:r>
            <a:r>
              <a:rPr lang="cs-CZ" sz="3200" dirty="0">
                <a:latin typeface="Muni Medium" panose="00000600000000000000" pitchFamily="2" charset="0"/>
              </a:rPr>
              <a:t> nerostné </a:t>
            </a:r>
            <a:r>
              <a:rPr lang="cs-CZ" sz="3200" dirty="0">
                <a:solidFill>
                  <a:srgbClr val="0000DC"/>
                </a:solidFill>
                <a:latin typeface="Muni Medium" panose="00000600000000000000" pitchFamily="2" charset="0"/>
              </a:rPr>
              <a:t>suroviny</a:t>
            </a:r>
            <a:r>
              <a:rPr lang="cs-CZ" sz="3200" dirty="0">
                <a:latin typeface="Muni Medium" panose="00000600000000000000" pitchFamily="2" charset="0"/>
              </a:rPr>
              <a:t> změna </a:t>
            </a:r>
            <a:r>
              <a:rPr lang="cs-CZ" sz="3200" dirty="0">
                <a:solidFill>
                  <a:srgbClr val="0000DC"/>
                </a:solidFill>
                <a:latin typeface="Muni Medium" panose="00000600000000000000" pitchFamily="2" charset="0"/>
              </a:rPr>
              <a:t>klimatu</a:t>
            </a:r>
            <a:r>
              <a:rPr lang="cs-CZ" sz="3200" dirty="0">
                <a:latin typeface="Muni Medium" panose="00000600000000000000" pitchFamily="2" charset="0"/>
              </a:rPr>
              <a:t> ochrana </a:t>
            </a:r>
            <a:r>
              <a:rPr lang="cs-CZ" sz="3200" dirty="0">
                <a:solidFill>
                  <a:srgbClr val="0000DC"/>
                </a:solidFill>
                <a:latin typeface="Muni Medium" panose="00000600000000000000" pitchFamily="2" charset="0"/>
              </a:rPr>
              <a:t>vod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E5FDA8A-387B-69BE-CF84-F9731994B791}"/>
              </a:ext>
            </a:extLst>
          </p:cNvPr>
          <p:cNvSpPr txBox="1"/>
          <p:nvPr/>
        </p:nvSpPr>
        <p:spPr>
          <a:xfrm>
            <a:off x="5179733" y="8530182"/>
            <a:ext cx="1305213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800" b="1" dirty="0">
                <a:solidFill>
                  <a:srgbClr val="0000DC"/>
                </a:solidFill>
                <a:latin typeface="Muni Medium"/>
              </a:rPr>
              <a:t>Toto je </a:t>
            </a:r>
            <a:r>
              <a:rPr lang="cs-CZ" sz="8800" b="1" dirty="0">
                <a:latin typeface="Muni Medium"/>
              </a:rPr>
              <a:t>geologie</a:t>
            </a:r>
            <a:r>
              <a:rPr lang="cs-CZ" sz="8800" dirty="0">
                <a:latin typeface="Tahoma"/>
                <a:ea typeface="Tahoma"/>
                <a:cs typeface="Tahoma"/>
              </a:rPr>
              <a:t>​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6FAFD96-A54D-1D3B-D1FC-5A2858E50126}"/>
              </a:ext>
            </a:extLst>
          </p:cNvPr>
          <p:cNvSpPr txBox="1"/>
          <p:nvPr/>
        </p:nvSpPr>
        <p:spPr>
          <a:xfrm>
            <a:off x="3279519" y="1946202"/>
            <a:ext cx="15805573" cy="69403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8900" dirty="0">
                <a:solidFill>
                  <a:srgbClr val="FFFFFF"/>
                </a:solidFill>
                <a:latin typeface="Arial"/>
                <a:cs typeface="Arial"/>
              </a:rPr>
              <a:t>​</a:t>
            </a:r>
            <a:br>
              <a:rPr lang="cs-CZ" sz="89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s-CZ" sz="8900" b="1" dirty="0">
                <a:solidFill>
                  <a:srgbClr val="FFFFFF"/>
                </a:solidFill>
                <a:latin typeface="Muni Medium"/>
              </a:rPr>
              <a:t>Studuj geologii</a:t>
            </a:r>
            <a:r>
              <a:rPr lang="cs-CZ" sz="8900" dirty="0">
                <a:solidFill>
                  <a:srgbClr val="FFFFFF"/>
                </a:solidFill>
                <a:latin typeface="Muni Medium"/>
              </a:rPr>
              <a:t>​</a:t>
            </a:r>
            <a:br>
              <a:rPr lang="cs-CZ" sz="8900" dirty="0">
                <a:solidFill>
                  <a:srgbClr val="FFFFFF"/>
                </a:solidFill>
                <a:latin typeface="Muni Medium"/>
              </a:rPr>
            </a:br>
            <a:r>
              <a:rPr lang="cs-CZ" sz="8900" b="1" dirty="0">
                <a:solidFill>
                  <a:srgbClr val="FFFFFF"/>
                </a:solidFill>
                <a:latin typeface="Muni Medium"/>
              </a:rPr>
              <a:t>na muni</a:t>
            </a:r>
            <a:r>
              <a:rPr lang="cs-CZ" sz="8900" dirty="0">
                <a:solidFill>
                  <a:srgbClr val="FFFFFF"/>
                </a:solidFill>
                <a:latin typeface="Muni Medium"/>
              </a:rPr>
              <a:t>​</a:t>
            </a:r>
            <a:br>
              <a:rPr lang="cs-CZ" sz="8900" dirty="0">
                <a:solidFill>
                  <a:srgbClr val="FFFFFF"/>
                </a:solidFill>
                <a:latin typeface="Muni Medium"/>
              </a:rPr>
            </a:br>
            <a:r>
              <a:rPr lang="cs-CZ" sz="8900" dirty="0">
                <a:solidFill>
                  <a:srgbClr val="FFFFFF"/>
                </a:solidFill>
                <a:latin typeface="Muni Medium"/>
              </a:rPr>
              <a:t>​</a:t>
            </a:r>
            <a:br>
              <a:rPr lang="cs-CZ" sz="8900" dirty="0">
                <a:solidFill>
                  <a:srgbClr val="FFFFFF"/>
                </a:solidFill>
                <a:latin typeface="Muni Medium"/>
              </a:rPr>
            </a:br>
            <a:r>
              <a:rPr lang="cs-CZ" sz="8900" dirty="0">
                <a:solidFill>
                  <a:srgbClr val="FFFFFF"/>
                </a:solidFill>
                <a:latin typeface="Arial"/>
                <a:cs typeface="Arial"/>
              </a:rPr>
              <a:t>​</a:t>
            </a:r>
            <a:endParaRPr lang="cs-CZ" sz="8900" dirty="0">
              <a:solidFill>
                <a:srgbClr val="FFFFFF"/>
              </a:solidFill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61415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2062" y="1086200"/>
            <a:ext cx="21289449" cy="1385735"/>
          </a:xfrm>
        </p:spPr>
        <p:txBody>
          <a:bodyPr>
            <a:noAutofit/>
          </a:bodyPr>
          <a:lstStyle/>
          <a:p>
            <a:r>
              <a:rPr lang="cs-CZ" sz="6720" dirty="0"/>
              <a:t>Management vodních zdrojů</a:t>
            </a:r>
            <a:br>
              <a:rPr lang="cs-CZ" sz="6720" dirty="0"/>
            </a:br>
            <a:endParaRPr lang="cs-CZ" sz="672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2062" y="3077099"/>
            <a:ext cx="9961971" cy="4301278"/>
          </a:xfrm>
        </p:spPr>
        <p:txBody>
          <a:bodyPr>
            <a:noAutofit/>
          </a:bodyPr>
          <a:lstStyle/>
          <a:p>
            <a:pPr>
              <a:spcAft>
                <a:spcPts val="1120"/>
              </a:spcAft>
            </a:pPr>
            <a:r>
              <a:rPr lang="cs-CZ" sz="2800" b="1" dirty="0"/>
              <a:t>vodní zdroje</a:t>
            </a:r>
          </a:p>
          <a:p>
            <a:pPr>
              <a:spcAft>
                <a:spcPts val="1120"/>
              </a:spcAft>
            </a:pPr>
            <a:r>
              <a:rPr lang="cs-CZ" sz="2800" b="1" dirty="0"/>
              <a:t>voda – strategická surovina</a:t>
            </a:r>
          </a:p>
          <a:p>
            <a:pPr>
              <a:spcAft>
                <a:spcPts val="1120"/>
              </a:spcAft>
            </a:pPr>
            <a:r>
              <a:rPr lang="cs-CZ" sz="2800" b="1" dirty="0"/>
              <a:t>hospodaření s vodními zdroji </a:t>
            </a:r>
          </a:p>
          <a:p>
            <a:pPr>
              <a:spcAft>
                <a:spcPts val="1120"/>
              </a:spcAft>
            </a:pPr>
            <a:r>
              <a:rPr lang="cs-CZ" sz="2800" b="1" dirty="0"/>
              <a:t>ochrana zdrojů pitné vody</a:t>
            </a:r>
          </a:p>
          <a:p>
            <a:pPr>
              <a:spcAft>
                <a:spcPts val="1120"/>
              </a:spcAft>
            </a:pPr>
            <a:r>
              <a:rPr lang="cs-CZ" sz="2800" b="1" dirty="0"/>
              <a:t>efektivní ochrana životního prostředí</a:t>
            </a:r>
          </a:p>
          <a:p>
            <a:pPr>
              <a:spcAft>
                <a:spcPts val="1120"/>
              </a:spcAft>
            </a:pPr>
            <a:r>
              <a:rPr lang="cs-CZ" sz="2800" b="1" dirty="0"/>
              <a:t>uplatnění v praxi už během studia</a:t>
            </a:r>
          </a:p>
          <a:p>
            <a:pPr marL="0" indent="0">
              <a:spcAft>
                <a:spcPts val="1120"/>
              </a:spcAft>
              <a:buNone/>
            </a:pPr>
            <a:endParaRPr lang="cs-CZ" sz="2400" b="1" dirty="0"/>
          </a:p>
          <a:p>
            <a:pPr marL="0" indent="0">
              <a:spcAft>
                <a:spcPts val="2240"/>
              </a:spcAft>
              <a:buNone/>
            </a:pPr>
            <a:r>
              <a:rPr lang="cs-CZ" sz="2400" dirty="0"/>
              <a:t>navazující magisterský program</a:t>
            </a:r>
            <a:r>
              <a:rPr lang="en-US" sz="2400" dirty="0"/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Geoenvironmentální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</a:rPr>
              <a:t>rizika</a:t>
            </a:r>
            <a:r>
              <a:rPr lang="en-GB" sz="2400" b="1" dirty="0">
                <a:solidFill>
                  <a:schemeClr val="accent1"/>
                </a:solidFill>
              </a:rPr>
              <a:t> a </a:t>
            </a:r>
            <a:r>
              <a:rPr lang="en-GB" sz="2400" b="1" dirty="0" err="1">
                <a:solidFill>
                  <a:schemeClr val="accent1"/>
                </a:solidFill>
              </a:rPr>
              <a:t>sanace</a:t>
            </a:r>
            <a:endParaRPr lang="cs-CZ" sz="2400" b="1" dirty="0">
              <a:solidFill>
                <a:schemeClr val="accent1"/>
              </a:solidFill>
            </a:endParaRPr>
          </a:p>
          <a:p>
            <a:pPr>
              <a:spcAft>
                <a:spcPts val="1120"/>
              </a:spcAft>
            </a:pPr>
            <a:r>
              <a:rPr lang="cs-CZ" sz="2400" dirty="0"/>
              <a:t>propojení </a:t>
            </a:r>
            <a:r>
              <a:rPr lang="cs-CZ" sz="2400" b="1" dirty="0"/>
              <a:t>teoretických poznatků </a:t>
            </a:r>
            <a:r>
              <a:rPr lang="cs-CZ" sz="2400" dirty="0"/>
              <a:t>a </a:t>
            </a:r>
            <a:r>
              <a:rPr lang="cs-CZ" sz="2400" b="1" dirty="0"/>
              <a:t>praktických cvičení</a:t>
            </a:r>
            <a:r>
              <a:rPr lang="cs-CZ" sz="2400" dirty="0"/>
              <a:t> v terénu</a:t>
            </a:r>
          </a:p>
          <a:p>
            <a:pPr>
              <a:spcAft>
                <a:spcPts val="1120"/>
              </a:spcAft>
            </a:pPr>
            <a:r>
              <a:rPr lang="cs-CZ" sz="2400" dirty="0"/>
              <a:t>povinná praxe u odborných firem a podniků</a:t>
            </a:r>
            <a:endParaRPr lang="en-GB" sz="2400" dirty="0"/>
          </a:p>
          <a:p>
            <a:pPr marL="0" indent="0">
              <a:spcAft>
                <a:spcPts val="1120"/>
              </a:spcAft>
              <a:buNone/>
            </a:pPr>
            <a:endParaRPr lang="cs-CZ" sz="2400" b="1" dirty="0"/>
          </a:p>
          <a:p>
            <a:pPr marL="0" indent="0" algn="ctr">
              <a:spcAft>
                <a:spcPts val="1493"/>
              </a:spcAft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44" y="2912481"/>
            <a:ext cx="10744143" cy="80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18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2068" y="651717"/>
            <a:ext cx="15361920" cy="931026"/>
          </a:xfrm>
        </p:spPr>
        <p:txBody>
          <a:bodyPr/>
          <a:lstStyle/>
          <a:p>
            <a:r>
              <a:rPr lang="cs-CZ" dirty="0"/>
              <a:t>Budoucnost hydrogeologie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B4F0B0-20E1-C137-CE91-27B5C869A85E}"/>
              </a:ext>
            </a:extLst>
          </p:cNvPr>
          <p:cNvGrpSpPr/>
          <p:nvPr/>
        </p:nvGrpSpPr>
        <p:grpSpPr>
          <a:xfrm>
            <a:off x="11846391" y="7833187"/>
            <a:ext cx="7419978" cy="4375056"/>
            <a:chOff x="5327650" y="3435683"/>
            <a:chExt cx="3974988" cy="2343780"/>
          </a:xfrm>
        </p:grpSpPr>
        <p:pic>
          <p:nvPicPr>
            <p:cNvPr id="15" name="Picture 14" descr="A high angle view of a canyon&#10;&#10;Description automatically generated with low confidence">
              <a:extLst>
                <a:ext uri="{FF2B5EF4-FFF2-40B4-BE49-F238E27FC236}">
                  <a16:creationId xmlns:a16="http://schemas.microsoft.com/office/drawing/2014/main" id="{3ADFD7B6-828C-AE0F-B3E8-28718CD3B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500" y="3765666"/>
              <a:ext cx="2685063" cy="20137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3DB5E7-6C08-605F-13A5-11F06E57A902}"/>
                </a:ext>
              </a:extLst>
            </p:cNvPr>
            <p:cNvSpPr txBox="1"/>
            <p:nvPr/>
          </p:nvSpPr>
          <p:spPr>
            <a:xfrm>
              <a:off x="5327650" y="3435683"/>
              <a:ext cx="3974988" cy="35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733" b="1" dirty="0"/>
                <a:t>Těžba nerostných surovin </a:t>
              </a:r>
              <a:endParaRPr lang="en-US" sz="3733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F1E958-696B-4895-F478-0865FD4D82AD}"/>
              </a:ext>
            </a:extLst>
          </p:cNvPr>
          <p:cNvGrpSpPr/>
          <p:nvPr/>
        </p:nvGrpSpPr>
        <p:grpSpPr>
          <a:xfrm>
            <a:off x="931588" y="2007927"/>
            <a:ext cx="5338489" cy="4587959"/>
            <a:chOff x="257539" y="2229552"/>
            <a:chExt cx="2859905" cy="2457835"/>
          </a:xfrm>
        </p:grpSpPr>
        <p:pic>
          <p:nvPicPr>
            <p:cNvPr id="20" name="Picture 19" descr="A river running through a valley&#10;&#10;Description automatically generated with low confidence">
              <a:extLst>
                <a:ext uri="{FF2B5EF4-FFF2-40B4-BE49-F238E27FC236}">
                  <a16:creationId xmlns:a16="http://schemas.microsoft.com/office/drawing/2014/main" id="{3B5E5E61-EC08-5069-68F8-C37784909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95" y="2638725"/>
              <a:ext cx="2731549" cy="20486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6AD8C5-D810-5AD0-BF4D-A3B2A0092AD0}"/>
                </a:ext>
              </a:extLst>
            </p:cNvPr>
            <p:cNvSpPr txBox="1"/>
            <p:nvPr/>
          </p:nvSpPr>
          <p:spPr>
            <a:xfrm>
              <a:off x="257539" y="2229552"/>
              <a:ext cx="2195516" cy="35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733" b="1" dirty="0"/>
                <a:t>Minerální vody </a:t>
              </a:r>
              <a:endParaRPr lang="en-US" sz="3733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4BF215-FCC2-C2FB-8DC5-6AC9A654CAF7}"/>
              </a:ext>
            </a:extLst>
          </p:cNvPr>
          <p:cNvGrpSpPr/>
          <p:nvPr/>
        </p:nvGrpSpPr>
        <p:grpSpPr>
          <a:xfrm>
            <a:off x="4528427" y="7845346"/>
            <a:ext cx="5490957" cy="4285889"/>
            <a:chOff x="116791" y="3029340"/>
            <a:chExt cx="2941584" cy="2296012"/>
          </a:xfrm>
        </p:grpSpPr>
        <p:pic>
          <p:nvPicPr>
            <p:cNvPr id="8" name="Picture 5" descr="http://cdn.i0.cz/public-data/f5/bb/bf40bd463ef6924c0915554a2047_w720_h435_gi:photo:344406.jpg?hash=eeae9c1f44b01c912fd2c367472c18bc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93"/>
            <a:stretch/>
          </p:blipFill>
          <p:spPr bwMode="auto">
            <a:xfrm>
              <a:off x="171904" y="3392132"/>
              <a:ext cx="2886471" cy="1933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55E6D3-8A1D-E71C-C118-7F7BABCE3FAF}"/>
                </a:ext>
              </a:extLst>
            </p:cNvPr>
            <p:cNvSpPr txBox="1"/>
            <p:nvPr/>
          </p:nvSpPr>
          <p:spPr>
            <a:xfrm>
              <a:off x="116791" y="3029340"/>
              <a:ext cx="2731549" cy="35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733" b="1" dirty="0"/>
                <a:t>Sanace znečištění </a:t>
              </a:r>
              <a:endParaRPr lang="en-US" sz="3733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DE8F2EA-978B-211A-A5D7-3E3B12526799}"/>
              </a:ext>
            </a:extLst>
          </p:cNvPr>
          <p:cNvGrpSpPr/>
          <p:nvPr/>
        </p:nvGrpSpPr>
        <p:grpSpPr>
          <a:xfrm>
            <a:off x="8067033" y="2007928"/>
            <a:ext cx="5727504" cy="4618201"/>
            <a:chOff x="1209893" y="1211123"/>
            <a:chExt cx="3068306" cy="2474036"/>
          </a:xfrm>
        </p:grpSpPr>
        <p:pic>
          <p:nvPicPr>
            <p:cNvPr id="11" name="Picture 10" descr="A group of cupcakes on a table&#10;&#10;Description automatically generated with low confidence">
              <a:extLst>
                <a:ext uri="{FF2B5EF4-FFF2-40B4-BE49-F238E27FC236}">
                  <a16:creationId xmlns:a16="http://schemas.microsoft.com/office/drawing/2014/main" id="{A57F413D-97F3-BB49-6001-9EC1C4929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569" y="1636497"/>
              <a:ext cx="3067630" cy="204866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84FDBE-6961-5649-5E33-8866898F6D07}"/>
                </a:ext>
              </a:extLst>
            </p:cNvPr>
            <p:cNvSpPr txBox="1"/>
            <p:nvPr/>
          </p:nvSpPr>
          <p:spPr>
            <a:xfrm>
              <a:off x="1209893" y="1211123"/>
              <a:ext cx="3030603" cy="357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733" b="1" dirty="0"/>
                <a:t>Stavební zásahy </a:t>
              </a:r>
              <a:endParaRPr lang="en-US" sz="3733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BA7B2D-C1CE-F544-9404-983EE7548F26}"/>
              </a:ext>
            </a:extLst>
          </p:cNvPr>
          <p:cNvGrpSpPr/>
          <p:nvPr/>
        </p:nvGrpSpPr>
        <p:grpSpPr>
          <a:xfrm>
            <a:off x="14964350" y="2007927"/>
            <a:ext cx="8612875" cy="5952206"/>
            <a:chOff x="4771765" y="-245789"/>
            <a:chExt cx="4614040" cy="3188682"/>
          </a:xfrm>
        </p:grpSpPr>
        <p:pic>
          <p:nvPicPr>
            <p:cNvPr id="9" name="Picture 8" descr="A picture containing ground&#10;&#10;Description automatically generated">
              <a:extLst>
                <a:ext uri="{FF2B5EF4-FFF2-40B4-BE49-F238E27FC236}">
                  <a16:creationId xmlns:a16="http://schemas.microsoft.com/office/drawing/2014/main" id="{27FD52F9-0C6F-45A0-B02A-28119E579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644" y="176648"/>
              <a:ext cx="3067630" cy="2045086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13DCB0-4271-0D24-DA89-02E182ABA7D3}"/>
                </a:ext>
              </a:extLst>
            </p:cNvPr>
            <p:cNvSpPr txBox="1"/>
            <p:nvPr/>
          </p:nvSpPr>
          <p:spPr>
            <a:xfrm>
              <a:off x="4771765" y="-245789"/>
              <a:ext cx="4614040" cy="3188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3733" b="1" dirty="0"/>
                <a:t>Podzemní skladování </a:t>
              </a:r>
              <a:endParaRPr lang="en-US" sz="3733" b="1" dirty="0"/>
            </a:p>
            <a:p>
              <a:endParaRPr lang="cs-CZ" sz="3733" dirty="0"/>
            </a:p>
            <a:p>
              <a:endParaRPr lang="cs-CZ" sz="3733" dirty="0"/>
            </a:p>
            <a:p>
              <a:pPr marL="134403"/>
              <a:endParaRPr lang="cs-CZ" sz="6720" dirty="0"/>
            </a:p>
            <a:p>
              <a:endParaRPr lang="cs-CZ" sz="6720" dirty="0"/>
            </a:p>
            <a:p>
              <a:endParaRPr lang="cs-CZ" sz="6720" dirty="0"/>
            </a:p>
            <a:p>
              <a:pPr algn="ctr">
                <a:spcAft>
                  <a:spcPts val="1493"/>
                </a:spcAft>
              </a:pPr>
              <a:endParaRPr lang="cs-CZ" sz="672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91389D1-2C30-7ADB-6713-54412DBB23C1}"/>
              </a:ext>
            </a:extLst>
          </p:cNvPr>
          <p:cNvSpPr txBox="1"/>
          <p:nvPr/>
        </p:nvSpPr>
        <p:spPr>
          <a:xfrm>
            <a:off x="990353" y="6618754"/>
            <a:ext cx="6523748" cy="101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987" dirty="0"/>
              <a:t>– nové zdroje a udržení </a:t>
            </a:r>
            <a:endParaRPr lang="en-US" sz="2987" dirty="0"/>
          </a:p>
          <a:p>
            <a:r>
              <a:rPr lang="en-US" sz="2987" dirty="0"/>
              <a:t>l</a:t>
            </a:r>
            <a:r>
              <a:rPr lang="cs-CZ" sz="2987" dirty="0" err="1"/>
              <a:t>éčivých</a:t>
            </a:r>
            <a:r>
              <a:rPr lang="en-US" sz="2987" dirty="0"/>
              <a:t> </a:t>
            </a:r>
            <a:r>
              <a:rPr lang="cs-CZ" sz="2987" dirty="0"/>
              <a:t>účinků minerálních vod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332395-F71F-3084-5B80-B7A485308026}"/>
              </a:ext>
            </a:extLst>
          </p:cNvPr>
          <p:cNvSpPr txBox="1"/>
          <p:nvPr/>
        </p:nvSpPr>
        <p:spPr>
          <a:xfrm>
            <a:off x="7942712" y="6608908"/>
            <a:ext cx="7654899" cy="101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987" dirty="0"/>
              <a:t>– vliv staveb na podzemní vody, odvodňování</a:t>
            </a:r>
            <a:r>
              <a:rPr lang="en-US" sz="2987" dirty="0"/>
              <a:t> </a:t>
            </a:r>
            <a:r>
              <a:rPr lang="cs-CZ" sz="2987" dirty="0"/>
              <a:t>stavebních jam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5FAAF3-61CD-9AD4-DB52-054A64CB877B}"/>
              </a:ext>
            </a:extLst>
          </p:cNvPr>
          <p:cNvSpPr txBox="1"/>
          <p:nvPr/>
        </p:nvSpPr>
        <p:spPr>
          <a:xfrm>
            <a:off x="14863124" y="6548899"/>
            <a:ext cx="8612875" cy="101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987" dirty="0"/>
              <a:t>– zabezpečení provozu podzemních </a:t>
            </a:r>
            <a:endParaRPr lang="en-US" sz="2987" dirty="0"/>
          </a:p>
          <a:p>
            <a:r>
              <a:rPr lang="cs-CZ" sz="2987" dirty="0"/>
              <a:t>zásobníků, těsnost podzemních úložišť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C01168-ED55-95A5-A10A-CA458EC7534E}"/>
              </a:ext>
            </a:extLst>
          </p:cNvPr>
          <p:cNvSpPr txBox="1"/>
          <p:nvPr/>
        </p:nvSpPr>
        <p:spPr>
          <a:xfrm>
            <a:off x="4603105" y="12094559"/>
            <a:ext cx="8645441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987" dirty="0"/>
              <a:t>–</a:t>
            </a:r>
            <a:r>
              <a:rPr lang="en-US" sz="2987" dirty="0"/>
              <a:t> </a:t>
            </a:r>
            <a:r>
              <a:rPr lang="cs-CZ" sz="2987" dirty="0"/>
              <a:t>zásah</a:t>
            </a:r>
            <a:r>
              <a:rPr lang="en-US" sz="2987" dirty="0"/>
              <a:t>y</a:t>
            </a:r>
            <a:r>
              <a:rPr lang="cs-CZ" sz="2987" dirty="0"/>
              <a:t> bránící šíření kontaminace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94CDA3-E030-74F5-9041-0243993FD44C}"/>
              </a:ext>
            </a:extLst>
          </p:cNvPr>
          <p:cNvSpPr txBox="1"/>
          <p:nvPr/>
        </p:nvSpPr>
        <p:spPr>
          <a:xfrm>
            <a:off x="12049581" y="12199875"/>
            <a:ext cx="11786115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987" dirty="0"/>
              <a:t>– vliv těžby na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39038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pPr marL="134403"/>
            <a:r>
              <a:rPr lang="cs-CZ" b="1" dirty="0"/>
              <a:t>Aplikovaná a environmentální geologie</a:t>
            </a:r>
          </a:p>
          <a:p>
            <a:pPr marL="134403"/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611880-1915-45CD-806F-C84A967D56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43996" y="10231044"/>
            <a:ext cx="6244451" cy="507294"/>
          </a:xfrm>
        </p:spPr>
        <p:txBody>
          <a:bodyPr vert="horz" lIns="0" tIns="0" rIns="0" bIns="0" numCol="1" spcCol="324000" rtlCol="0" anchor="t">
            <a:noAutofit/>
          </a:bodyPr>
          <a:lstStyle/>
          <a:p>
            <a:pPr algn="ctr"/>
            <a:r>
              <a:rPr lang="en-US" dirty="0" err="1">
                <a:latin typeface="Muni Medium" panose="00000600000000000000" pitchFamily="2" charset="0"/>
              </a:rPr>
              <a:t>Posuň</a:t>
            </a:r>
            <a:r>
              <a:rPr lang="en-US" dirty="0">
                <a:latin typeface="Muni Medium" panose="00000600000000000000" pitchFamily="2" charset="0"/>
              </a:rPr>
              <a:t> </a:t>
            </a:r>
            <a:r>
              <a:rPr lang="en-US" dirty="0" err="1">
                <a:latin typeface="Muni Medium" panose="00000600000000000000" pitchFamily="2" charset="0"/>
              </a:rPr>
              <a:t>hranice</a:t>
            </a:r>
            <a:r>
              <a:rPr lang="en-US" dirty="0">
                <a:latin typeface="Muni Medium" panose="00000600000000000000" pitchFamily="2" charset="0"/>
              </a:rPr>
              <a:t> </a:t>
            </a:r>
            <a:r>
              <a:rPr lang="en-US" dirty="0" err="1">
                <a:latin typeface="Muni Medium" panose="00000600000000000000" pitchFamily="2" charset="0"/>
              </a:rPr>
              <a:t>výzkumu</a:t>
            </a:r>
            <a:endParaRPr lang="en-US" dirty="0">
              <a:latin typeface="Muni Medium" panose="00000600000000000000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8C9D83-6BF0-487A-BF05-1077818609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8000" y="10231043"/>
            <a:ext cx="6182400" cy="674025"/>
          </a:xfrm>
        </p:spPr>
        <p:txBody>
          <a:bodyPr vert="horz" lIns="0" tIns="0" rIns="0" bIns="0" numCol="1" spcCol="324000" rtlCol="0" anchor="t">
            <a:noAutofit/>
          </a:bodyPr>
          <a:lstStyle/>
          <a:p>
            <a:pPr algn="ctr"/>
            <a:r>
              <a:rPr lang="en-US" dirty="0" err="1">
                <a:latin typeface="Muni Medium" panose="00000600000000000000" pitchFamily="2" charset="0"/>
              </a:rPr>
              <a:t>Uplatni</a:t>
            </a:r>
            <a:r>
              <a:rPr lang="en-US" dirty="0">
                <a:latin typeface="Muni Medium" panose="00000600000000000000" pitchFamily="2" charset="0"/>
              </a:rPr>
              <a:t> se v </a:t>
            </a:r>
            <a:r>
              <a:rPr lang="en-US" dirty="0" err="1">
                <a:latin typeface="Muni Medium" panose="00000600000000000000" pitchFamily="2" charset="0"/>
              </a:rPr>
              <a:t>průmyslu</a:t>
            </a:r>
            <a:endParaRPr lang="en-US" dirty="0">
              <a:latin typeface="Muni Medium" panose="000006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805C8A-7B57-4E65-B698-6AA90D57A5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6827" y="10213678"/>
            <a:ext cx="6206107" cy="1118108"/>
          </a:xfrm>
        </p:spPr>
        <p:txBody>
          <a:bodyPr vert="horz" lIns="0" tIns="0" rIns="0" bIns="0" numCol="1" spcCol="324000" rtlCol="0" anchor="t">
            <a:noAutofit/>
          </a:bodyPr>
          <a:lstStyle/>
          <a:p>
            <a:pPr algn="ctr"/>
            <a:r>
              <a:rPr lang="en-US" dirty="0" err="1">
                <a:latin typeface="Muni Medium"/>
              </a:rPr>
              <a:t>Staň</a:t>
            </a:r>
            <a:r>
              <a:rPr lang="en-US" dirty="0">
                <a:latin typeface="Muni Medium"/>
              </a:rPr>
              <a:t> se </a:t>
            </a:r>
            <a:r>
              <a:rPr lang="en-US" dirty="0" err="1">
                <a:latin typeface="Muni Medium"/>
              </a:rPr>
              <a:t>expertem</a:t>
            </a:r>
            <a:r>
              <a:rPr lang="en-US" dirty="0">
                <a:latin typeface="Muni Medium"/>
              </a:rPr>
              <a:t> </a:t>
            </a:r>
            <a:r>
              <a:rPr lang="en-US" dirty="0" err="1">
                <a:latin typeface="Muni Medium"/>
              </a:rPr>
              <a:t>na</a:t>
            </a:r>
            <a:endParaRPr lang="en-US" dirty="0">
              <a:latin typeface="Muni Medium"/>
            </a:endParaRPr>
          </a:p>
          <a:p>
            <a:pPr algn="ctr"/>
            <a:r>
              <a:rPr lang="en-US" dirty="0" err="1">
                <a:latin typeface="Muni Medium"/>
              </a:rPr>
              <a:t>životní</a:t>
            </a:r>
            <a:r>
              <a:rPr lang="en-US" dirty="0">
                <a:latin typeface="Muni Medium"/>
              </a:rPr>
              <a:t> </a:t>
            </a:r>
            <a:r>
              <a:rPr lang="en-US" dirty="0" err="1">
                <a:latin typeface="Muni Medium"/>
              </a:rPr>
              <a:t>prostředí</a:t>
            </a:r>
            <a:endParaRPr lang="en-US" dirty="0">
              <a:latin typeface="Muni Medium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8E82D1-4620-41CA-984C-A8BD3B6899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941534-26E1-41E2-8A58-94032E857B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FA662F-6923-4894-A030-73CC4A4E502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4CC604B-24BA-47A4-9B3D-83031D935DB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cs-CZ" b="1" dirty="0"/>
              <a:t>Geologie</a:t>
            </a:r>
          </a:p>
          <a:p>
            <a:endParaRPr lang="en-US" b="1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C56F61-6682-42EF-93D3-FA4B697F335E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4947" b="1" dirty="0" err="1"/>
              <a:t>Geoenvironmentální</a:t>
            </a:r>
            <a:r>
              <a:rPr lang="cs-CZ" sz="4947" b="1" dirty="0"/>
              <a:t> rizika a sanace</a:t>
            </a:r>
          </a:p>
          <a:p>
            <a:endParaRPr lang="en-US" sz="4947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EB1DDD-B2CD-4716-AE07-1C3CB876D6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3998" y="2419202"/>
            <a:ext cx="20070658" cy="506942"/>
          </a:xfrm>
        </p:spPr>
        <p:txBody>
          <a:bodyPr/>
          <a:lstStyle/>
          <a:p>
            <a:r>
              <a:rPr lang="en-US" dirty="0" err="1"/>
              <a:t>Délka</a:t>
            </a:r>
            <a:r>
              <a:rPr lang="en-US" dirty="0"/>
              <a:t> </a:t>
            </a:r>
            <a:r>
              <a:rPr lang="en-US" dirty="0" err="1"/>
              <a:t>studia</a:t>
            </a:r>
            <a:r>
              <a:rPr lang="en-US" dirty="0"/>
              <a:t>: 2 </a:t>
            </a:r>
            <a:r>
              <a:rPr lang="en-US" dirty="0" err="1"/>
              <a:t>roky</a:t>
            </a: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Navazující studium</a:t>
            </a:r>
          </a:p>
        </p:txBody>
      </p:sp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F3310156-C665-4CBC-B99B-E08E63DDC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996" y="5834789"/>
            <a:ext cx="6247519" cy="4163996"/>
          </a:xfrm>
          <a:prstGeom prst="rect">
            <a:avLst/>
          </a:prstGeom>
        </p:spPr>
      </p:pic>
      <p:pic>
        <p:nvPicPr>
          <p:cNvPr id="19" name="Picture 18" descr="A person sitting at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B2459853-CCBF-48F0-A885-9DE2F8AE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60" y="5834788"/>
            <a:ext cx="6246688" cy="4163998"/>
          </a:xfrm>
          <a:prstGeom prst="rect">
            <a:avLst/>
          </a:prstGeom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E64285E8-4B41-40A7-98E0-AF2417106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27" y="5834790"/>
            <a:ext cx="6247524" cy="41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2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2D0E6D-4F4F-B671-20B8-3C2EDE46B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Studuj geologii! Ústav geologických věd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C90262-A875-9A55-894E-1F2DCB6CC8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15" name="Nadpis 14">
            <a:extLst>
              <a:ext uri="{FF2B5EF4-FFF2-40B4-BE49-F238E27FC236}">
                <a16:creationId xmlns:a16="http://schemas.microsoft.com/office/drawing/2014/main" id="{ABC049AE-0877-8FAB-49FB-75BEBDD0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69" y="6579867"/>
            <a:ext cx="21208320" cy="2186949"/>
          </a:xfrm>
        </p:spPr>
        <p:txBody>
          <a:bodyPr/>
          <a:lstStyle/>
          <a:p>
            <a:r>
              <a:rPr lang="cs-CZ" dirty="0"/>
              <a:t>Možnosti studia a univerzitní podpory</a:t>
            </a:r>
          </a:p>
        </p:txBody>
      </p:sp>
      <p:sp>
        <p:nvSpPr>
          <p:cNvPr id="16" name="Podnadpis 15">
            <a:extLst>
              <a:ext uri="{FF2B5EF4-FFF2-40B4-BE49-F238E27FC236}">
                <a16:creationId xmlns:a16="http://schemas.microsoft.com/office/drawing/2014/main" id="{559083E9-5CA3-1E1A-304A-612928D74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doc. Mgr. Martin Ivanov, Dr.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EF975C0-54F0-2F3C-238F-1DBD1274E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/>
          <a:stretch/>
        </p:blipFill>
        <p:spPr bwMode="auto">
          <a:xfrm>
            <a:off x="13579813" y="403555"/>
            <a:ext cx="4039328" cy="319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89">
            <a:extLst>
              <a:ext uri="{FF2B5EF4-FFF2-40B4-BE49-F238E27FC236}">
                <a16:creationId xmlns:a16="http://schemas.microsoft.com/office/drawing/2014/main" id="{660F6052-F8D2-FBA8-7C33-2A458E065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/>
          <a:stretch/>
        </p:blipFill>
        <p:spPr bwMode="auto">
          <a:xfrm>
            <a:off x="17832781" y="403555"/>
            <a:ext cx="4527969" cy="319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 descr="Veggie bar">
            <a:extLst>
              <a:ext uri="{FF2B5EF4-FFF2-40B4-BE49-F238E27FC236}">
                <a16:creationId xmlns:a16="http://schemas.microsoft.com/office/drawing/2014/main" id="{9D682961-FF23-5EF8-0997-228000AEB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9"/>
          <a:stretch>
            <a:fillRect/>
          </a:stretch>
        </p:blipFill>
        <p:spPr bwMode="auto">
          <a:xfrm>
            <a:off x="13579813" y="3790393"/>
            <a:ext cx="6101398" cy="213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Výsledek obrázku pro studenti inaugurace přírodovědecká masarykova">
            <a:extLst>
              <a:ext uri="{FF2B5EF4-FFF2-40B4-BE49-F238E27FC236}">
                <a16:creationId xmlns:a16="http://schemas.microsoft.com/office/drawing/2014/main" id="{0E13C320-B6C6-0E04-E69B-F1BBE4C67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2" r="36015"/>
          <a:stretch/>
        </p:blipFill>
        <p:spPr bwMode="auto">
          <a:xfrm>
            <a:off x="19828943" y="3790393"/>
            <a:ext cx="2531807" cy="209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449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497A273-85C3-50B4-82B6-1AB7C0AF694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2390" y="3164141"/>
            <a:ext cx="9741038" cy="7273861"/>
          </a:xfrm>
        </p:spPr>
        <p:txBody>
          <a:bodyPr/>
          <a:lstStyle/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dirty="0"/>
              <a:t>velká volitelnost studijních plánů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dirty="0"/>
              <a:t>práce s moderním vybavením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dirty="0"/>
              <a:t>účast na výzkumných projektech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dirty="0"/>
              <a:t>moderní knihovna-informační centrum, přístup k elektronickým zdrojům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dirty="0"/>
              <a:t>elektronické opory studia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dirty="0"/>
              <a:t>Nadstandardní možnosti studia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pic>
        <p:nvPicPr>
          <p:cNvPr id="17" name="Picture 1045" descr="science">
            <a:hlinkClick r:id="rId2"/>
            <a:extLst>
              <a:ext uri="{FF2B5EF4-FFF2-40B4-BE49-F238E27FC236}">
                <a16:creationId xmlns:a16="http://schemas.microsoft.com/office/drawing/2014/main" id="{E34A5DF6-9F3A-6F05-1129-3493E8A3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046" y="2155964"/>
            <a:ext cx="3329073" cy="119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47" descr="geobase">
            <a:hlinkClick r:id="rId4"/>
            <a:extLst>
              <a:ext uri="{FF2B5EF4-FFF2-40B4-BE49-F238E27FC236}">
                <a16:creationId xmlns:a16="http://schemas.microsoft.com/office/drawing/2014/main" id="{D90F6A61-258C-5B65-AEC4-A35A93522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292" y="4818202"/>
            <a:ext cx="3270260" cy="119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54" descr="science">
            <a:hlinkClick r:id="rId6"/>
            <a:extLst>
              <a:ext uri="{FF2B5EF4-FFF2-40B4-BE49-F238E27FC236}">
                <a16:creationId xmlns:a16="http://schemas.microsoft.com/office/drawing/2014/main" id="{74EBE1DB-BC70-6956-2D7B-F02B2124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292" y="6164402"/>
            <a:ext cx="3260264" cy="123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56" descr="georef">
            <a:hlinkClick r:id="rId4"/>
            <a:extLst>
              <a:ext uri="{FF2B5EF4-FFF2-40B4-BE49-F238E27FC236}">
                <a16:creationId xmlns:a16="http://schemas.microsoft.com/office/drawing/2014/main" id="{01500496-1B98-B669-6567-C2B47F42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1292" y="3502164"/>
            <a:ext cx="3260264" cy="1196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89">
            <a:extLst>
              <a:ext uri="{FF2B5EF4-FFF2-40B4-BE49-F238E27FC236}">
                <a16:creationId xmlns:a16="http://schemas.microsoft.com/office/drawing/2014/main" id="{5F5C6CC7-42DA-3887-9246-09BC820F2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600" y="2155964"/>
            <a:ext cx="6477000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093">
            <a:extLst>
              <a:ext uri="{FF2B5EF4-FFF2-40B4-BE49-F238E27FC236}">
                <a16:creationId xmlns:a16="http://schemas.microsoft.com/office/drawing/2014/main" id="{99B1499C-D3C4-1437-3872-C3F73FD5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600" y="6732817"/>
            <a:ext cx="6477000" cy="431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Zástupný text 28">
            <a:extLst>
              <a:ext uri="{FF2B5EF4-FFF2-40B4-BE49-F238E27FC236}">
                <a16:creationId xmlns:a16="http://schemas.microsoft.com/office/drawing/2014/main" id="{D61B0994-6FA2-E18B-DA88-FB62DF47FC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0368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497A273-85C3-50B4-82B6-1AB7C0AF694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2390" y="2039749"/>
            <a:ext cx="9741038" cy="8398253"/>
          </a:xfrm>
        </p:spPr>
        <p:txBody>
          <a:bodyPr/>
          <a:lstStyle/>
          <a:p>
            <a:r>
              <a:rPr lang="cs-CZ" dirty="0"/>
              <a:t>Interaktivní osnovy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dirty="0"/>
              <a:t>Nadstandardní možnosti studia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29" name="Zástupný text 28">
            <a:extLst>
              <a:ext uri="{FF2B5EF4-FFF2-40B4-BE49-F238E27FC236}">
                <a16:creationId xmlns:a16="http://schemas.microsoft.com/office/drawing/2014/main" id="{D61B0994-6FA2-E18B-DA88-FB62DF47FC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id="{5E56E576-9CDD-4F64-A270-63512BA4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4" y="2916580"/>
            <a:ext cx="12954000" cy="945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729999F0-CF43-5ED6-8BEA-C3BCE755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b="7471"/>
          <a:stretch>
            <a:fillRect/>
          </a:stretch>
        </p:blipFill>
        <p:spPr bwMode="auto">
          <a:xfrm>
            <a:off x="9967029" y="3346436"/>
            <a:ext cx="12369522" cy="859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497A273-85C3-50B4-82B6-1AB7C0AF694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2390" y="2039749"/>
            <a:ext cx="19688810" cy="8398253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5400" dirty="0"/>
              <a:t>Elektronické zkušební testy a procvičování</a:t>
            </a:r>
            <a:r>
              <a:rPr lang="cs-CZ" altLang="cs-CZ" sz="5400" b="1" dirty="0"/>
              <a:t>   </a:t>
            </a:r>
          </a:p>
          <a:p>
            <a:pPr>
              <a:spcBef>
                <a:spcPct val="0"/>
              </a:spcBef>
            </a:pPr>
            <a:r>
              <a:rPr lang="cs-CZ" altLang="cs-CZ" sz="5400" dirty="0"/>
              <a:t>Odevzdávání a zadávání úloh zkoušení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54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dirty="0"/>
              <a:t>Nadstandardní možnosti studia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29" name="Zástupný text 28">
            <a:extLst>
              <a:ext uri="{FF2B5EF4-FFF2-40B4-BE49-F238E27FC236}">
                <a16:creationId xmlns:a16="http://schemas.microsoft.com/office/drawing/2014/main" id="{D61B0994-6FA2-E18B-DA88-FB62DF47FC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3547E-6A86-1448-587E-88A46D85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19313" r="36636" b="6250"/>
          <a:stretch>
            <a:fillRect/>
          </a:stretch>
        </p:blipFill>
        <p:spPr bwMode="auto">
          <a:xfrm>
            <a:off x="716914" y="3768318"/>
            <a:ext cx="12700767" cy="857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E349BB2-165E-A97D-BD96-09CEE353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20297" r="56006" b="8829"/>
          <a:stretch>
            <a:fillRect/>
          </a:stretch>
        </p:blipFill>
        <p:spPr bwMode="auto">
          <a:xfrm>
            <a:off x="13620115" y="2891880"/>
            <a:ext cx="8421370" cy="78699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921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497A273-85C3-50B4-82B6-1AB7C0AF694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2390" y="3164141"/>
            <a:ext cx="12932410" cy="8062659"/>
          </a:xfrm>
        </p:spPr>
        <p:txBody>
          <a:bodyPr/>
          <a:lstStyle/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altLang="cs-CZ" sz="4800" dirty="0"/>
              <a:t>Německo - </a:t>
            </a:r>
            <a:r>
              <a:rPr lang="cs-CZ" altLang="cs-CZ" sz="4800" dirty="0" err="1"/>
              <a:t>Rheinische</a:t>
            </a:r>
            <a:r>
              <a:rPr lang="cs-CZ" altLang="cs-CZ" sz="4800" dirty="0"/>
              <a:t> Friedrich-</a:t>
            </a:r>
            <a:r>
              <a:rPr lang="cs-CZ" altLang="cs-CZ" sz="4800" dirty="0" err="1"/>
              <a:t>Wilhelms</a:t>
            </a:r>
            <a:r>
              <a:rPr lang="cs-CZ" altLang="cs-CZ" sz="4800" dirty="0"/>
              <a:t>-</a:t>
            </a:r>
            <a:r>
              <a:rPr lang="cs-CZ" altLang="cs-CZ" sz="4800" dirty="0" err="1"/>
              <a:t>Universität</a:t>
            </a:r>
            <a:r>
              <a:rPr lang="cs-CZ" altLang="cs-CZ" sz="4800" dirty="0"/>
              <a:t> Bonn 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es-ES" altLang="cs-CZ" sz="4800" dirty="0"/>
              <a:t>Španělsko</a:t>
            </a:r>
            <a:r>
              <a:rPr lang="cs-CZ" altLang="cs-CZ" sz="4800" dirty="0"/>
              <a:t> - </a:t>
            </a:r>
            <a:r>
              <a:rPr lang="es-ES" altLang="cs-CZ" sz="4800" dirty="0"/>
              <a:t>Universidad de Oviedo</a:t>
            </a:r>
            <a:r>
              <a:rPr lang="cs-CZ" altLang="cs-CZ" sz="4800" dirty="0"/>
              <a:t>; </a:t>
            </a:r>
            <a:r>
              <a:rPr lang="es-ES" altLang="cs-CZ" sz="4800" dirty="0"/>
              <a:t>U de Alicante </a:t>
            </a:r>
            <a:endParaRPr lang="cs-CZ" altLang="cs-CZ" sz="4800" dirty="0"/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altLang="cs-CZ" sz="4800" dirty="0"/>
              <a:t>Portugalsko - University </a:t>
            </a:r>
            <a:r>
              <a:rPr lang="cs-CZ" altLang="cs-CZ" sz="4800" dirty="0" err="1"/>
              <a:t>of</a:t>
            </a:r>
            <a:r>
              <a:rPr lang="cs-CZ" altLang="cs-CZ" sz="4800" dirty="0"/>
              <a:t> Porto 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altLang="cs-CZ" sz="4800" dirty="0"/>
              <a:t>Norsko - University </a:t>
            </a:r>
            <a:r>
              <a:rPr lang="cs-CZ" altLang="cs-CZ" sz="4800" dirty="0" err="1"/>
              <a:t>of</a:t>
            </a:r>
            <a:r>
              <a:rPr lang="cs-CZ" altLang="cs-CZ" sz="4800" dirty="0"/>
              <a:t> Oslo 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altLang="cs-CZ" sz="4800" dirty="0"/>
              <a:t>Švýcarsko - </a:t>
            </a:r>
            <a:r>
              <a:rPr lang="cs-CZ" altLang="cs-CZ" sz="4800" dirty="0" err="1"/>
              <a:t>Universität</a:t>
            </a:r>
            <a:r>
              <a:rPr lang="cs-CZ" altLang="cs-CZ" sz="4800" dirty="0"/>
              <a:t> </a:t>
            </a:r>
            <a:r>
              <a:rPr lang="cs-CZ" altLang="cs-CZ" sz="4800" dirty="0" err="1"/>
              <a:t>Basel</a:t>
            </a:r>
            <a:r>
              <a:rPr lang="cs-CZ" altLang="cs-CZ" sz="4800" dirty="0"/>
              <a:t> 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altLang="cs-CZ" sz="4800" dirty="0"/>
              <a:t>Maďarsko - </a:t>
            </a:r>
            <a:r>
              <a:rPr lang="cs-CZ" altLang="cs-CZ" sz="4800" dirty="0" err="1"/>
              <a:t>Szegedi</a:t>
            </a:r>
            <a:r>
              <a:rPr lang="cs-CZ" altLang="cs-CZ" sz="4800" dirty="0"/>
              <a:t> </a:t>
            </a:r>
            <a:r>
              <a:rPr lang="cs-CZ" altLang="cs-CZ" sz="4800" dirty="0" err="1"/>
              <a:t>Tudományegyetem</a:t>
            </a:r>
            <a:r>
              <a:rPr lang="cs-CZ" altLang="cs-CZ" sz="4800" dirty="0"/>
              <a:t> </a:t>
            </a:r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cs-CZ" altLang="cs-CZ" sz="4800" dirty="0"/>
              <a:t>Rakousko, Island, Kyrgyzstán, Indonésie, USA  a řada dalších zemí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sz="8000" dirty="0"/>
              <a:t>Možnosti zahraničních stáží</a:t>
            </a:r>
          </a:p>
          <a:p>
            <a:r>
              <a:rPr lang="cs-CZ" altLang="cs-CZ" dirty="0"/>
              <a:t> 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6F53F27D-6A48-D949-F54F-01E4C566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180" y="6343650"/>
            <a:ext cx="7297569" cy="411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0CB2FB38-733E-130A-74E6-B3F2990D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180" y="2111514"/>
            <a:ext cx="7297569" cy="403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810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sz="8000" dirty="0"/>
              <a:t>Život studenta Geologie</a:t>
            </a:r>
          </a:p>
          <a:p>
            <a:r>
              <a:rPr lang="cs-CZ" altLang="cs-CZ" sz="8000" dirty="0"/>
              <a:t> </a:t>
            </a:r>
          </a:p>
          <a:p>
            <a:r>
              <a:rPr lang="cs-CZ" altLang="cs-CZ" dirty="0"/>
              <a:t> 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7A1C97F-FC9F-1D7F-0989-2128E6B8F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185" y="3342158"/>
            <a:ext cx="530288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cs-CZ" sz="3600" dirty="0">
                <a:latin typeface="+mn-lt"/>
              </a:rPr>
              <a:t>koleje Vinařská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cs-CZ" sz="3600" b="1" dirty="0">
                <a:solidFill>
                  <a:srgbClr val="0000DC"/>
                </a:solidFill>
                <a:latin typeface="+mn-lt"/>
              </a:rPr>
              <a:t>koleje Kounicova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cs-CZ" sz="3600" dirty="0">
                <a:latin typeface="+mn-lt"/>
              </a:rPr>
              <a:t>koleje Tvrdého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cs-CZ" altLang="cs-CZ" sz="3600" dirty="0">
                <a:latin typeface="+mn-lt"/>
              </a:rPr>
              <a:t>Koleje Náměstí míru</a:t>
            </a:r>
          </a:p>
        </p:txBody>
      </p:sp>
      <p:pic>
        <p:nvPicPr>
          <p:cNvPr id="20" name="Picture 4" descr="Výsledek obrázku pro koleje vinařská">
            <a:extLst>
              <a:ext uri="{FF2B5EF4-FFF2-40B4-BE49-F238E27FC236}">
                <a16:creationId xmlns:a16="http://schemas.microsoft.com/office/drawing/2014/main" id="{91CFAAA3-93FB-05E8-73CD-E6893B3B7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66" y="5947421"/>
            <a:ext cx="6135272" cy="408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Související obrázek">
            <a:extLst>
              <a:ext uri="{FF2B5EF4-FFF2-40B4-BE49-F238E27FC236}">
                <a16:creationId xmlns:a16="http://schemas.microsoft.com/office/drawing/2014/main" id="{91717A10-BAC8-280A-4092-A1F964AB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0" y="6553939"/>
            <a:ext cx="7086600" cy="469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 descr="Související obrázek">
            <a:extLst>
              <a:ext uri="{FF2B5EF4-FFF2-40B4-BE49-F238E27FC236}">
                <a16:creationId xmlns:a16="http://schemas.microsoft.com/office/drawing/2014/main" id="{F19450B0-AF67-E9B7-A111-76D85D13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825" y="5947421"/>
            <a:ext cx="5455455" cy="409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3">
            <a:extLst>
              <a:ext uri="{FF2B5EF4-FFF2-40B4-BE49-F238E27FC236}">
                <a16:creationId xmlns:a16="http://schemas.microsoft.com/office/drawing/2014/main" id="{2DC10C41-36F0-FA24-9C05-9E420D375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068" y="3587096"/>
            <a:ext cx="6169025" cy="1569660"/>
          </a:xfrm>
          <a:prstGeom prst="rect">
            <a:avLst/>
          </a:prstGeom>
          <a:solidFill>
            <a:srgbClr val="0000D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rezervace od 12. do 31. 8. 2021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dirty="0">
                <a:solidFill>
                  <a:schemeClr val="bg1"/>
                </a:solidFill>
                <a:latin typeface="+mn-lt"/>
              </a:rPr>
              <a:t>- cena: 1950 Kč (4 lůžka) až 4100 Kč (2 lůžka) / měsíc</a:t>
            </a:r>
            <a:endParaRPr lang="en-GB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5899D4BE-E400-2E0F-5D3A-A6A9EAFBC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3982" y="2347533"/>
            <a:ext cx="77930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4400" b="1" dirty="0">
                <a:solidFill>
                  <a:srgbClr val="0000DC"/>
                </a:solidFill>
                <a:latin typeface="+mn-lt"/>
              </a:rPr>
              <a:t>Ubytovací stipendium</a:t>
            </a:r>
          </a:p>
        </p:txBody>
      </p:sp>
      <p:sp>
        <p:nvSpPr>
          <p:cNvPr id="25" name="Obdélník 2">
            <a:extLst>
              <a:ext uri="{FF2B5EF4-FFF2-40B4-BE49-F238E27FC236}">
                <a16:creationId xmlns:a16="http://schemas.microsoft.com/office/drawing/2014/main" id="{3238CAB5-58A7-E99C-74BC-DA0B4136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68362" y="4323561"/>
            <a:ext cx="7364278" cy="2062103"/>
          </a:xfrm>
          <a:prstGeom prst="rect">
            <a:avLst/>
          </a:prstGeom>
          <a:solidFill>
            <a:srgbClr val="0000D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pro studenty </a:t>
            </a:r>
            <a:r>
              <a:rPr lang="cs-CZ" altLang="cs-CZ" sz="3200" dirty="0">
                <a:solidFill>
                  <a:schemeClr val="bg1"/>
                </a:solidFill>
                <a:latin typeface="+mn-lt"/>
              </a:rPr>
              <a:t>PS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kteří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b="1" dirty="0" err="1">
                <a:solidFill>
                  <a:schemeClr val="bg1"/>
                </a:solidFill>
                <a:latin typeface="+mn-lt"/>
              </a:rPr>
              <a:t>nemají</a:t>
            </a:r>
            <a:r>
              <a:rPr lang="en-GB" altLang="cs-CZ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b="1" dirty="0" err="1">
                <a:solidFill>
                  <a:schemeClr val="bg1"/>
                </a:solidFill>
                <a:latin typeface="+mn-lt"/>
              </a:rPr>
              <a:t>trvalé</a:t>
            </a:r>
            <a:r>
              <a:rPr lang="en-GB" altLang="cs-CZ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b="1" dirty="0" err="1">
                <a:solidFill>
                  <a:schemeClr val="bg1"/>
                </a:solidFill>
                <a:latin typeface="+mn-lt"/>
              </a:rPr>
              <a:t>bydliště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v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okresu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Brno-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město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jsou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poprvé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zapsáni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do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studia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na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vysoké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GB" altLang="cs-CZ" sz="3200" dirty="0" err="1">
                <a:solidFill>
                  <a:schemeClr val="bg1"/>
                </a:solidFill>
                <a:latin typeface="+mn-lt"/>
              </a:rPr>
              <a:t>škole</a:t>
            </a:r>
            <a:r>
              <a:rPr lang="en-GB" altLang="cs-CZ" sz="32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26" name="Obdélník 4">
            <a:extLst>
              <a:ext uri="{FF2B5EF4-FFF2-40B4-BE49-F238E27FC236}">
                <a16:creationId xmlns:a16="http://schemas.microsoft.com/office/drawing/2014/main" id="{488F377E-1B14-30C3-9151-00E9383FB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6281" y="3249330"/>
            <a:ext cx="7648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latin typeface="+mn-lt"/>
              </a:rPr>
              <a:t>(</a:t>
            </a:r>
            <a:r>
              <a:rPr lang="en-GB" altLang="cs-CZ" sz="3600" dirty="0" err="1">
                <a:latin typeface="+mn-lt"/>
              </a:rPr>
              <a:t>kont</a:t>
            </a:r>
            <a:r>
              <a:rPr lang="en-GB" altLang="cs-CZ" sz="3600" dirty="0">
                <a:latin typeface="+mn-lt"/>
              </a:rPr>
              <a:t>. Mgr. </a:t>
            </a:r>
            <a:r>
              <a:rPr lang="en-GB" altLang="cs-CZ" sz="3600" dirty="0" err="1">
                <a:latin typeface="+mn-lt"/>
              </a:rPr>
              <a:t>Karolína</a:t>
            </a:r>
            <a:r>
              <a:rPr lang="en-GB" altLang="cs-CZ" sz="3600" dirty="0">
                <a:latin typeface="+mn-lt"/>
              </a:rPr>
              <a:t> </a:t>
            </a:r>
            <a:r>
              <a:rPr lang="en-GB" altLang="cs-CZ" sz="3600" dirty="0" err="1">
                <a:latin typeface="+mn-lt"/>
              </a:rPr>
              <a:t>Ivánková</a:t>
            </a:r>
            <a:r>
              <a:rPr lang="en-GB" altLang="cs-CZ" sz="3600" dirty="0">
                <a:latin typeface="+mn-lt"/>
              </a:rPr>
              <a:t>, RMU)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C72B4FF8-AA2D-A1E1-57D1-2BAFA6F1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390" y="2408124"/>
            <a:ext cx="77930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4400" b="1" dirty="0">
                <a:solidFill>
                  <a:srgbClr val="0000DC"/>
                </a:solidFill>
                <a:latin typeface="+mn-lt"/>
              </a:rPr>
              <a:t>Ubytování</a:t>
            </a:r>
          </a:p>
        </p:txBody>
      </p:sp>
    </p:spTree>
    <p:extLst>
      <p:ext uri="{BB962C8B-B14F-4D97-AF65-F5344CB8AC3E}">
        <p14:creationId xmlns:p14="http://schemas.microsoft.com/office/powerpoint/2010/main" val="22095456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sz="8000" dirty="0"/>
              <a:t>Život studenta Geologie</a:t>
            </a:r>
          </a:p>
          <a:p>
            <a:r>
              <a:rPr lang="cs-CZ" altLang="cs-CZ" sz="8000" dirty="0"/>
              <a:t> </a:t>
            </a:r>
          </a:p>
          <a:p>
            <a:r>
              <a:rPr lang="cs-CZ" altLang="cs-CZ" dirty="0"/>
              <a:t> 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7A1C97F-FC9F-1D7F-0989-2128E6B8F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823" y="3116974"/>
            <a:ext cx="530288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600" dirty="0"/>
              <a:t>Akademická menza + </a:t>
            </a:r>
            <a:r>
              <a:rPr lang="cs-CZ" altLang="cs-CZ" sz="3600" dirty="0" err="1"/>
              <a:t>Veggie</a:t>
            </a:r>
            <a:r>
              <a:rPr lang="cs-CZ" altLang="cs-CZ" sz="3600" dirty="0"/>
              <a:t> bar, Moravské náměstí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600" dirty="0"/>
              <a:t>Akademická menza, Veveří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600" dirty="0"/>
              <a:t>Jídelna „Bufet </a:t>
            </a:r>
            <a:r>
              <a:rPr lang="cs-CZ" altLang="cs-CZ" sz="3600" dirty="0" err="1"/>
              <a:t>PřF</a:t>
            </a:r>
            <a:r>
              <a:rPr lang="cs-CZ" altLang="cs-CZ" sz="3600" dirty="0"/>
              <a:t>“, areál Kotlářská</a:t>
            </a:r>
            <a:endParaRPr lang="cs-CZ" altLang="cs-CZ" sz="3600" dirty="0">
              <a:latin typeface="+mn-lt"/>
            </a:endParaRPr>
          </a:p>
        </p:txBody>
      </p:sp>
      <p:sp>
        <p:nvSpPr>
          <p:cNvPr id="23" name="Obdélník 3">
            <a:extLst>
              <a:ext uri="{FF2B5EF4-FFF2-40B4-BE49-F238E27FC236}">
                <a16:creationId xmlns:a16="http://schemas.microsoft.com/office/drawing/2014/main" id="{2DC10C41-36F0-FA24-9C05-9E420D375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0477" y="3215755"/>
            <a:ext cx="6169025" cy="3046988"/>
          </a:xfrm>
          <a:prstGeom prst="rect">
            <a:avLst/>
          </a:prstGeom>
          <a:solidFill>
            <a:srgbClr val="0000DC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cs-CZ" altLang="cs-CZ" sz="3200" dirty="0">
                <a:solidFill>
                  <a:schemeClr val="bg1"/>
                </a:solidFill>
              </a:rPr>
              <a:t>ceny jídel cca 40 Kč</a:t>
            </a: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r>
              <a:rPr lang="cs-CZ" altLang="en-US" sz="3200" dirty="0">
                <a:solidFill>
                  <a:schemeClr val="bg1"/>
                </a:solidFill>
              </a:rPr>
              <a:t>možnost objednání jídel o</a:t>
            </a:r>
            <a:r>
              <a:rPr lang="en-GB" altLang="en-US" sz="3200" dirty="0">
                <a:solidFill>
                  <a:schemeClr val="bg1"/>
                </a:solidFill>
              </a:rPr>
              <a:t>n-line </a:t>
            </a:r>
            <a:r>
              <a:rPr lang="en-GB" altLang="en-US" sz="3200" dirty="0" err="1">
                <a:solidFill>
                  <a:schemeClr val="bg1"/>
                </a:solidFill>
              </a:rPr>
              <a:t>aplikac</a:t>
            </a:r>
            <a:r>
              <a:rPr lang="cs-CZ" altLang="en-US" sz="3200" dirty="0">
                <a:solidFill>
                  <a:schemeClr val="bg1"/>
                </a:solidFill>
              </a:rPr>
              <a:t>e</a:t>
            </a:r>
            <a:r>
              <a:rPr lang="en-GB" altLang="en-US" sz="3200" dirty="0">
                <a:solidFill>
                  <a:schemeClr val="bg1"/>
                </a:solidFill>
              </a:rPr>
              <a:t> </a:t>
            </a:r>
            <a:r>
              <a:rPr lang="en-GB" altLang="en-US" sz="3200" b="1" dirty="0" err="1">
                <a:solidFill>
                  <a:schemeClr val="bg1"/>
                </a:solidFill>
              </a:rPr>
              <a:t>WebKredit</a:t>
            </a:r>
            <a:r>
              <a:rPr lang="cs-CZ" altLang="en-US" sz="3200" b="1" dirty="0">
                <a:solidFill>
                  <a:schemeClr val="bg1"/>
                </a:solidFill>
              </a:rPr>
              <a:t> a </a:t>
            </a:r>
            <a:r>
              <a:rPr lang="cs-CZ" altLang="en-US" sz="3200" b="1" dirty="0" err="1">
                <a:solidFill>
                  <a:schemeClr val="bg1"/>
                </a:solidFill>
              </a:rPr>
              <a:t>MobilKredit</a:t>
            </a:r>
            <a:endParaRPr lang="en-GB" altLang="en-US" sz="3200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endParaRPr lang="cs-CZ" altLang="cs-CZ" sz="3200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FontTx/>
              <a:buChar char="-"/>
            </a:pPr>
            <a:endParaRPr lang="en-GB" alt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C72B4FF8-AA2D-A1E1-57D1-2BAFA6F1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390" y="2408124"/>
            <a:ext cx="77930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4400" b="1" dirty="0">
                <a:solidFill>
                  <a:srgbClr val="0000DC"/>
                </a:solidFill>
                <a:latin typeface="+mn-lt"/>
              </a:rPr>
              <a:t>Stravování</a:t>
            </a:r>
          </a:p>
        </p:txBody>
      </p:sp>
      <p:pic>
        <p:nvPicPr>
          <p:cNvPr id="7" name="Picture 6" descr="Veggie bar">
            <a:extLst>
              <a:ext uri="{FF2B5EF4-FFF2-40B4-BE49-F238E27FC236}">
                <a16:creationId xmlns:a16="http://schemas.microsoft.com/office/drawing/2014/main" id="{F78850F7-840A-2BB8-D3F9-9C3338EF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09"/>
          <a:stretch>
            <a:fillRect/>
          </a:stretch>
        </p:blipFill>
        <p:spPr bwMode="auto">
          <a:xfrm>
            <a:off x="10590450" y="7838139"/>
            <a:ext cx="9400699" cy="329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jídelna">
            <a:extLst>
              <a:ext uri="{FF2B5EF4-FFF2-40B4-BE49-F238E27FC236}">
                <a16:creationId xmlns:a16="http://schemas.microsoft.com/office/drawing/2014/main" id="{0CCA3A64-250E-B729-074A-AC819440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30157"/>
          <a:stretch>
            <a:fillRect/>
          </a:stretch>
        </p:blipFill>
        <p:spPr bwMode="auto">
          <a:xfrm>
            <a:off x="2248692" y="7838139"/>
            <a:ext cx="8250769" cy="329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AC8747D-B2B2-5EE3-A080-6EF69AEF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2" r="22556" b="14729"/>
          <a:stretch>
            <a:fillRect/>
          </a:stretch>
        </p:blipFill>
        <p:spPr bwMode="auto">
          <a:xfrm>
            <a:off x="15290800" y="543086"/>
            <a:ext cx="6065260" cy="714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08994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4497A273-85C3-50B4-82B6-1AB7C0AF694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42390" y="3164141"/>
            <a:ext cx="9741038" cy="7273861"/>
          </a:xfrm>
        </p:spPr>
        <p:txBody>
          <a:bodyPr/>
          <a:lstStyle/>
          <a:p>
            <a:pPr marL="853459" indent="-853459">
              <a:buFont typeface="Wingdings" panose="05000000000000000000" pitchFamily="2" charset="2"/>
              <a:buChar char="ü"/>
            </a:pPr>
            <a:r>
              <a:rPr lang="en-US" dirty="0" err="1"/>
              <a:t>Terénní</a:t>
            </a:r>
            <a:r>
              <a:rPr lang="en-US" dirty="0"/>
              <a:t> </a:t>
            </a:r>
            <a:r>
              <a:rPr lang="en-US" dirty="0" err="1"/>
              <a:t>exkurze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praktická</a:t>
            </a:r>
            <a:r>
              <a:rPr lang="en-US" dirty="0"/>
              <a:t> </a:t>
            </a:r>
            <a:r>
              <a:rPr lang="en-US" dirty="0" err="1"/>
              <a:t>výuka</a:t>
            </a:r>
            <a:endParaRPr lang="en-US" dirty="0"/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en-US" dirty="0" err="1"/>
              <a:t>Mapovací</a:t>
            </a:r>
            <a:r>
              <a:rPr lang="en-US" dirty="0"/>
              <a:t> </a:t>
            </a:r>
            <a:r>
              <a:rPr lang="en-US" dirty="0" err="1"/>
              <a:t>kurzy</a:t>
            </a:r>
            <a:endParaRPr lang="en-US" dirty="0"/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en-US" dirty="0" err="1"/>
              <a:t>Práce</a:t>
            </a:r>
            <a:r>
              <a:rPr lang="en-US" dirty="0"/>
              <a:t> u </a:t>
            </a:r>
            <a:r>
              <a:rPr lang="en-US" dirty="0" err="1"/>
              <a:t>firem</a:t>
            </a:r>
            <a:r>
              <a:rPr lang="en-US" dirty="0"/>
              <a:t> v </a:t>
            </a:r>
            <a:r>
              <a:rPr lang="en-US" dirty="0" err="1"/>
              <a:t>oboru</a:t>
            </a:r>
            <a:endParaRPr lang="en-US" dirty="0"/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en-US" dirty="0" err="1"/>
              <a:t>Studuj</a:t>
            </a:r>
            <a:r>
              <a:rPr lang="en-US" dirty="0"/>
              <a:t> v </a:t>
            </a:r>
            <a:r>
              <a:rPr lang="en-US" dirty="0" err="1"/>
              <a:t>centru</a:t>
            </a:r>
            <a:r>
              <a:rPr lang="en-US" dirty="0"/>
              <a:t> </a:t>
            </a:r>
            <a:r>
              <a:rPr lang="en-US" dirty="0" err="1"/>
              <a:t>Brna</a:t>
            </a:r>
            <a:endParaRPr lang="en-US" dirty="0"/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en-US" dirty="0" err="1"/>
              <a:t>Univerzitní</a:t>
            </a:r>
            <a:r>
              <a:rPr lang="en-US" dirty="0"/>
              <a:t> </a:t>
            </a:r>
            <a:r>
              <a:rPr lang="en-US" dirty="0" err="1"/>
              <a:t>akce</a:t>
            </a:r>
            <a:endParaRPr lang="en-US" dirty="0"/>
          </a:p>
          <a:p>
            <a:pPr marL="853459" indent="-853459">
              <a:buFont typeface="Wingdings" panose="05000000000000000000" pitchFamily="2" charset="2"/>
              <a:buChar char="ü"/>
            </a:pPr>
            <a:r>
              <a:rPr lang="en-US" dirty="0" err="1"/>
              <a:t>Studentský</a:t>
            </a:r>
            <a:r>
              <a:rPr lang="en-US" dirty="0"/>
              <a:t> </a:t>
            </a:r>
            <a:r>
              <a:rPr lang="en-US" dirty="0" err="1"/>
              <a:t>život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C70377-C556-DA69-CCE3-4E4612944F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-5805800" y="11625600"/>
            <a:ext cx="470400" cy="470400"/>
          </a:xfrm>
        </p:spPr>
        <p:txBody>
          <a:bodyPr wrap="none" anchor="ctr">
            <a:normAutofit/>
          </a:bodyPr>
          <a:lstStyle/>
          <a:p>
            <a:pPr>
              <a:spcAft>
                <a:spcPts val="1120"/>
              </a:spcAft>
            </a:pPr>
            <a:fld id="{0970407D-EE58-4A0B-824B-1D3AE42DD9CF}" type="slidenum">
              <a:rPr lang="cs-CZ" altLang="cs-CZ" smtClean="0"/>
              <a:pPr>
                <a:spcAft>
                  <a:spcPts val="1120"/>
                </a:spcAft>
              </a:pPr>
              <a:t>2</a:t>
            </a:fld>
            <a:endParaRPr lang="cs-CZ" altLang="cs-CZ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45AB45F-8490-6441-4FC2-58EE8FE172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8076" y="11935345"/>
            <a:ext cx="4833159" cy="730919"/>
          </a:xfrm>
        </p:spPr>
        <p:txBody>
          <a:bodyPr/>
          <a:lstStyle/>
          <a:p>
            <a:r>
              <a:rPr lang="en-US" dirty="0"/>
              <a:t>My </a:t>
            </a:r>
            <a:r>
              <a:rPr lang="en-US" dirty="0" err="1"/>
              <a:t>geologové</a:t>
            </a:r>
            <a:r>
              <a:rPr lang="en-US" dirty="0"/>
              <a:t> </a:t>
            </a:r>
            <a:r>
              <a:rPr lang="en-US" dirty="0" err="1"/>
              <a:t>nesedíme</a:t>
            </a:r>
            <a:r>
              <a:rPr lang="en-US" dirty="0"/>
              <a:t> </a:t>
            </a:r>
            <a:r>
              <a:rPr lang="en-US" dirty="0" err="1"/>
              <a:t>doma</a:t>
            </a:r>
            <a:r>
              <a:rPr lang="en-US" dirty="0"/>
              <a:t>. </a:t>
            </a:r>
          </a:p>
          <a:p>
            <a:r>
              <a:rPr lang="en-US" dirty="0"/>
              <a:t>Ani v </a:t>
            </a:r>
            <a:r>
              <a:rPr lang="en-US" dirty="0" err="1"/>
              <a:t>lavicích</a:t>
            </a:r>
            <a:r>
              <a:rPr lang="en-US" dirty="0"/>
              <a:t>!</a:t>
            </a:r>
          </a:p>
        </p:txBody>
      </p:sp>
      <p:sp>
        <p:nvSpPr>
          <p:cNvPr id="16" name="Nadpis 3">
            <a:extLst>
              <a:ext uri="{FF2B5EF4-FFF2-40B4-BE49-F238E27FC236}">
                <a16:creationId xmlns:a16="http://schemas.microsoft.com/office/drawing/2014/main" id="{C38618A7-E11D-9BD2-06FE-DE2E4F29DC4B}"/>
              </a:ext>
            </a:extLst>
          </p:cNvPr>
          <p:cNvSpPr txBox="1">
            <a:spLocks/>
          </p:cNvSpPr>
          <p:nvPr/>
        </p:nvSpPr>
        <p:spPr>
          <a:xfrm>
            <a:off x="1628480" y="1628480"/>
            <a:ext cx="20072640" cy="8429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en-US" sz="7467" kern="0" dirty="0" err="1"/>
              <a:t>Tvoje</a:t>
            </a:r>
            <a:r>
              <a:rPr lang="en-US" sz="7467" kern="0" dirty="0"/>
              <a:t> </a:t>
            </a:r>
            <a:r>
              <a:rPr lang="en-US" sz="7467" kern="0" dirty="0" err="1"/>
              <a:t>studium</a:t>
            </a:r>
            <a:r>
              <a:rPr lang="en-US" sz="7467" kern="0" dirty="0"/>
              <a:t> u nás</a:t>
            </a:r>
            <a:endParaRPr lang="cs-CZ" sz="7467" kern="0" dirty="0"/>
          </a:p>
        </p:txBody>
      </p:sp>
      <p:pic>
        <p:nvPicPr>
          <p:cNvPr id="5" name="Picture 4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0B65F8F0-EAC7-28AC-959B-067687EE6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0" y="838010"/>
            <a:ext cx="8148281" cy="4583408"/>
          </a:xfrm>
          <a:prstGeom prst="rect">
            <a:avLst/>
          </a:prstGeom>
        </p:spPr>
      </p:pic>
      <p:pic>
        <p:nvPicPr>
          <p:cNvPr id="14" name="Picture 13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98CA7EDF-900D-84ED-944E-5DE8552C4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00" y="5512857"/>
            <a:ext cx="8148281" cy="6112743"/>
          </a:xfrm>
          <a:prstGeom prst="rect">
            <a:avLst/>
          </a:prstGeom>
        </p:spPr>
      </p:pic>
      <p:pic>
        <p:nvPicPr>
          <p:cNvPr id="15" name="Picture 14" descr="A group of people in a muddy area&#10;&#10;Description automatically generated with low confidence">
            <a:extLst>
              <a:ext uri="{FF2B5EF4-FFF2-40B4-BE49-F238E27FC236}">
                <a16:creationId xmlns:a16="http://schemas.microsoft.com/office/drawing/2014/main" id="{C28BBF94-6756-5E1D-E368-5D21BAC94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122" y="5748057"/>
            <a:ext cx="8150324" cy="6112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C4599234-9B04-6AF2-7CEA-CEACA3AB7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278" y="436336"/>
            <a:ext cx="8156246" cy="6117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 descr="A street with buildings on both sides&#10;&#10;Description automatically generated with low confidence">
            <a:extLst>
              <a:ext uri="{FF2B5EF4-FFF2-40B4-BE49-F238E27FC236}">
                <a16:creationId xmlns:a16="http://schemas.microsoft.com/office/drawing/2014/main" id="{E420B65D-E109-24CB-4759-E628E97F53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r="10725" b="2"/>
          <a:stretch/>
        </p:blipFill>
        <p:spPr>
          <a:xfrm>
            <a:off x="11385122" y="428888"/>
            <a:ext cx="8142359" cy="6457735"/>
          </a:xfrm>
          <a:prstGeom prst="rect">
            <a:avLst/>
          </a:prstGeom>
          <a:noFill/>
        </p:spPr>
      </p:pic>
      <p:pic>
        <p:nvPicPr>
          <p:cNvPr id="22" name="Picture 21" descr="A group of people standing in the water&#10;&#10;Description automatically generated with low confidence">
            <a:extLst>
              <a:ext uri="{FF2B5EF4-FFF2-40B4-BE49-F238E27FC236}">
                <a16:creationId xmlns:a16="http://schemas.microsoft.com/office/drawing/2014/main" id="{66CDDF1E-EAC5-7650-8F6C-11CE22A0A0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161" y="5938215"/>
            <a:ext cx="8145320" cy="6108990"/>
          </a:xfrm>
          <a:prstGeom prst="rect">
            <a:avLst/>
          </a:prstGeom>
        </p:spPr>
      </p:pic>
      <p:pic>
        <p:nvPicPr>
          <p:cNvPr id="30" name="Picture 29" descr="A picture containing outdoor, rock, mountain, rocky&#10;&#10;Description automatically generated">
            <a:extLst>
              <a:ext uri="{FF2B5EF4-FFF2-40B4-BE49-F238E27FC236}">
                <a16:creationId xmlns:a16="http://schemas.microsoft.com/office/drawing/2014/main" id="{E8B2FD8E-4782-F23A-BDA6-A85663B89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076" y="8804428"/>
            <a:ext cx="476250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sz="8000" dirty="0"/>
              <a:t>Život studenta Geologie</a:t>
            </a:r>
          </a:p>
          <a:p>
            <a:r>
              <a:rPr lang="cs-CZ" altLang="cs-CZ" sz="8000" dirty="0"/>
              <a:t> </a:t>
            </a:r>
          </a:p>
          <a:p>
            <a:r>
              <a:rPr lang="cs-CZ" altLang="cs-CZ" dirty="0"/>
              <a:t> 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7A1C97F-FC9F-1D7F-0989-2128E6B8F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823" y="3116974"/>
            <a:ext cx="944255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600" b="1" dirty="0"/>
              <a:t>prospěchové stipendium</a:t>
            </a:r>
            <a:r>
              <a:rPr lang="cs-CZ" altLang="cs-CZ" sz="3600" dirty="0"/>
              <a:t> (prezenční forma studia): </a:t>
            </a:r>
            <a:r>
              <a:rPr lang="cs-CZ" altLang="en-US" sz="3600" dirty="0"/>
              <a:t>do průměru 1.15 = 8.000,- a 1.16-1.30 = 4.000,-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600" b="1" dirty="0"/>
              <a:t>stipendium podle celkového hodnocení </a:t>
            </a:r>
            <a:r>
              <a:rPr lang="cs-CZ" altLang="cs-CZ" sz="3600" dirty="0"/>
              <a:t>(výsledky za celé studium, nezapočítává se tam SZZ): do průměru 1.5 Bc. studium = 10.000,-; Mgr. studium = 15.000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cs-CZ" altLang="cs-CZ" sz="3600" dirty="0">
              <a:latin typeface="+mn-lt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C72B4FF8-AA2D-A1E1-57D1-2BAFA6F1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390" y="2408124"/>
            <a:ext cx="10320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4400" b="1" dirty="0">
                <a:solidFill>
                  <a:srgbClr val="0000DC"/>
                </a:solidFill>
              </a:rPr>
              <a:t>Stipendijní program prospěchový</a:t>
            </a:r>
            <a:r>
              <a:rPr lang="cs-CZ" altLang="en-US" sz="4400" b="1" dirty="0">
                <a:solidFill>
                  <a:srgbClr val="0000DC"/>
                </a:solidFill>
                <a:latin typeface="+mn-lt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13D020-7698-CD16-5B9B-96689E4C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1116" y="8014685"/>
            <a:ext cx="8700483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4400" b="1" dirty="0">
                <a:solidFill>
                  <a:srgbClr val="0000DC"/>
                </a:solidFill>
              </a:rPr>
              <a:t>Stipendijní program na podporu tvůrčí činnosti</a:t>
            </a:r>
            <a:r>
              <a:rPr lang="cs-CZ" altLang="en-US" sz="1600" b="1" dirty="0">
                <a:solidFill>
                  <a:srgbClr val="FFCC66"/>
                </a:solidFill>
              </a:rPr>
              <a:t>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600" dirty="0"/>
              <a:t>např. stipendia za spolupráci na projektech, cena rektora za vynikající DP, za reprezentaci fakulty, apod.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723E68D-0E85-3E06-63F8-BC6F80DB7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7927" y="2354547"/>
            <a:ext cx="62579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en-US" sz="4400" b="1" dirty="0">
                <a:solidFill>
                  <a:srgbClr val="0000DC"/>
                </a:solidFill>
              </a:rPr>
              <a:t>Sociální stipendium</a:t>
            </a:r>
            <a:r>
              <a:rPr lang="cs-CZ" altLang="en-US" sz="1600" b="1" dirty="0">
                <a:solidFill>
                  <a:srgbClr val="FFCC66"/>
                </a:solidFill>
              </a:rPr>
              <a:t> </a:t>
            </a:r>
            <a:r>
              <a:rPr lang="cs-CZ" altLang="en-US" sz="3600" dirty="0"/>
              <a:t>(kont. Mgr. Karolína Ivánková, RMU)</a:t>
            </a:r>
          </a:p>
        </p:txBody>
      </p:sp>
      <p:pic>
        <p:nvPicPr>
          <p:cNvPr id="14" name="Picture 2" descr="Výsledek obrázku pro matka dítě kočárek">
            <a:extLst>
              <a:ext uri="{FF2B5EF4-FFF2-40B4-BE49-F238E27FC236}">
                <a16:creationId xmlns:a16="http://schemas.microsoft.com/office/drawing/2014/main" id="{01CB37C0-4898-E7EC-7AD7-3F7C3A908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20750"/>
          <a:stretch>
            <a:fillRect/>
          </a:stretch>
        </p:blipFill>
        <p:spPr bwMode="auto">
          <a:xfrm>
            <a:off x="15544800" y="4442537"/>
            <a:ext cx="6962037" cy="55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Výsledek obrázku pro studenti inaugurace přírodovědecká masarykova">
            <a:extLst>
              <a:ext uri="{FF2B5EF4-FFF2-40B4-BE49-F238E27FC236}">
                <a16:creationId xmlns:a16="http://schemas.microsoft.com/office/drawing/2014/main" id="{EAB74FB4-E3EF-B35B-1DAF-44F26D601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3" r="36015"/>
          <a:stretch/>
        </p:blipFill>
        <p:spPr bwMode="auto">
          <a:xfrm>
            <a:off x="10620375" y="6929569"/>
            <a:ext cx="5982576" cy="5555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32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sz="8000" dirty="0"/>
              <a:t>Život studenta Geologie</a:t>
            </a:r>
          </a:p>
          <a:p>
            <a:r>
              <a:rPr lang="cs-CZ" altLang="cs-CZ" sz="8000" dirty="0"/>
              <a:t> </a:t>
            </a:r>
          </a:p>
          <a:p>
            <a:r>
              <a:rPr lang="cs-CZ" altLang="cs-CZ" dirty="0"/>
              <a:t> 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9D2877FA-66AE-AA38-3895-CEB65AAD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3133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C72B4FF8-AA2D-A1E1-57D1-2BAFA6F1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390" y="2408124"/>
            <a:ext cx="10320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4400" b="1" dirty="0">
                <a:solidFill>
                  <a:srgbClr val="0000DC"/>
                </a:solidFill>
              </a:rPr>
              <a:t>Kulturní vyžití</a:t>
            </a:r>
            <a:endParaRPr lang="cs-CZ" altLang="en-US" sz="44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1D3D2C-2E6A-3007-EC24-24D9A4BF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386" y="3233152"/>
            <a:ext cx="446140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600" dirty="0"/>
              <a:t>Univerzitní kino SCALA, divadla, muzea, hudební kluby…</a:t>
            </a:r>
          </a:p>
        </p:txBody>
      </p:sp>
      <p:pic>
        <p:nvPicPr>
          <p:cNvPr id="4" name="Picture 4" descr="Výsledek obrázku pro kultura v brně">
            <a:extLst>
              <a:ext uri="{FF2B5EF4-FFF2-40B4-BE49-F238E27FC236}">
                <a16:creationId xmlns:a16="http://schemas.microsoft.com/office/drawing/2014/main" id="{BA77486B-1C8D-DAEE-CFD4-B99162C9B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48" y="2223743"/>
            <a:ext cx="7531528" cy="53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cdn.i0.cz/public-data/ad/c6/738ea8c03b54b9774c0282c0de5a_w751_h500_g5285ed60530a11e49d820025900fea04.jpg?hash=fbaef27f52f47b6dd09ec874a0df4909">
            <a:extLst>
              <a:ext uri="{FF2B5EF4-FFF2-40B4-BE49-F238E27FC236}">
                <a16:creationId xmlns:a16="http://schemas.microsoft.com/office/drawing/2014/main" id="{C8AF1130-4BE4-A0EF-9715-64C576C5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76"/>
          <a:stretch>
            <a:fillRect/>
          </a:stretch>
        </p:blipFill>
        <p:spPr bwMode="auto">
          <a:xfrm>
            <a:off x="2438400" y="7729415"/>
            <a:ext cx="8230613" cy="480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Výsledek obrázku pro MUSIC BAR BRNO">
            <a:extLst>
              <a:ext uri="{FF2B5EF4-FFF2-40B4-BE49-F238E27FC236}">
                <a16:creationId xmlns:a16="http://schemas.microsoft.com/office/drawing/2014/main" id="{50037314-37C7-E5BA-9800-5FD2E992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626" y="7718439"/>
            <a:ext cx="11519986" cy="47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otka uživatele Ludmila ReBarbora Daňková.">
            <a:extLst>
              <a:ext uri="{FF2B5EF4-FFF2-40B4-BE49-F238E27FC236}">
                <a16:creationId xmlns:a16="http://schemas.microsoft.com/office/drawing/2014/main" id="{C0961718-0121-8F73-1394-42C63A42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b="-18"/>
          <a:stretch>
            <a:fillRect/>
          </a:stretch>
        </p:blipFill>
        <p:spPr bwMode="auto">
          <a:xfrm>
            <a:off x="13852237" y="2223743"/>
            <a:ext cx="8556091" cy="532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825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Pronájem | Fléda">
            <a:extLst>
              <a:ext uri="{FF2B5EF4-FFF2-40B4-BE49-F238E27FC236}">
                <a16:creationId xmlns:a16="http://schemas.microsoft.com/office/drawing/2014/main" id="{2B51EF86-B137-FF1E-0A8D-90CF3537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7" y="4240743"/>
            <a:ext cx="6073241" cy="40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udy z nudy - Objevujte kuriozity a legrácky města Brna">
            <a:extLst>
              <a:ext uri="{FF2B5EF4-FFF2-40B4-BE49-F238E27FC236}">
                <a16:creationId xmlns:a16="http://schemas.microsoft.com/office/drawing/2014/main" id="{ED20EA10-A152-46F4-B0EF-8B115DD71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352" y="3954769"/>
            <a:ext cx="6292159" cy="416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5 kaváren v Brně, které nesmíte vynechat">
            <a:extLst>
              <a:ext uri="{FF2B5EF4-FFF2-40B4-BE49-F238E27FC236}">
                <a16:creationId xmlns:a16="http://schemas.microsoft.com/office/drawing/2014/main" id="{E2567728-AA88-B134-F8AE-E70198FB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7" y="8080247"/>
            <a:ext cx="6791491" cy="44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ounicova 65a/996, Moravská zemská knihovna - Profil stavby, areálu">
            <a:extLst>
              <a:ext uri="{FF2B5EF4-FFF2-40B4-BE49-F238E27FC236}">
                <a16:creationId xmlns:a16="http://schemas.microsoft.com/office/drawing/2014/main" id="{0723E806-B32B-C35F-8932-CB480F455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18" y="548187"/>
            <a:ext cx="6503113" cy="47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rněnská přehrada | Go To Brno">
            <a:extLst>
              <a:ext uri="{FF2B5EF4-FFF2-40B4-BE49-F238E27FC236}">
                <a16:creationId xmlns:a16="http://schemas.microsoft.com/office/drawing/2014/main" id="{1BAED5F2-7E26-5512-16BF-C7FE4739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49" y="8277290"/>
            <a:ext cx="7547953" cy="40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inning Group Arena | Go To Brno">
            <a:extLst>
              <a:ext uri="{FF2B5EF4-FFF2-40B4-BE49-F238E27FC236}">
                <a16:creationId xmlns:a16="http://schemas.microsoft.com/office/drawing/2014/main" id="{D8EF2DD7-4EC6-CD4C-9C5C-5C5557440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573" y="8082763"/>
            <a:ext cx="6666522" cy="444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LEVEL GYM">
            <a:extLst>
              <a:ext uri="{FF2B5EF4-FFF2-40B4-BE49-F238E27FC236}">
                <a16:creationId xmlns:a16="http://schemas.microsoft.com/office/drawing/2014/main" id="{31747526-0F8B-FE5B-B411-B0D7F5BE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573" y="511479"/>
            <a:ext cx="6209017" cy="41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ark Lužánky se dočká nových cest, běžeckých pruhů i laviček - Svět práce">
            <a:extLst>
              <a:ext uri="{FF2B5EF4-FFF2-40B4-BE49-F238E27FC236}">
                <a16:creationId xmlns:a16="http://schemas.microsoft.com/office/drawing/2014/main" id="{96658A51-19D0-569A-9974-667CDAB00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53" y="548187"/>
            <a:ext cx="7075619" cy="39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sarykova univerzita Brno Zaměstnanci, oblast, absolventi | LinkedIn">
            <a:extLst>
              <a:ext uri="{FF2B5EF4-FFF2-40B4-BE49-F238E27FC236}">
                <a16:creationId xmlns:a16="http://schemas.microsoft.com/office/drawing/2014/main" id="{D2D69E75-4CFD-48C2-D237-E91263C0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78" y="4412739"/>
            <a:ext cx="7952244" cy="3976122"/>
          </a:xfrm>
          <a:prstGeom prst="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11541"/>
            <a:ext cx="22758400" cy="1160421"/>
          </a:xfrm>
          <a:solidFill>
            <a:srgbClr val="FFFFFF">
              <a:alpha val="4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6720" dirty="0">
                <a:ln>
                  <a:solidFill>
                    <a:srgbClr val="FFFFFF"/>
                  </a:solidFill>
                </a:ln>
                <a:latin typeface="Muni Bold" panose="00000500000000000000" pitchFamily="2" charset="0"/>
              </a:rPr>
              <a:t>Brno – </a:t>
            </a:r>
            <a:r>
              <a:rPr lang="en-US" sz="6720" dirty="0" err="1">
                <a:ln>
                  <a:solidFill>
                    <a:srgbClr val="FFFFFF"/>
                  </a:solidFill>
                </a:ln>
                <a:latin typeface="Muni Bold" panose="00000500000000000000" pitchFamily="2" charset="0"/>
              </a:rPr>
              <a:t>tvoje</a:t>
            </a:r>
            <a:r>
              <a:rPr lang="en-US" sz="6720" dirty="0">
                <a:ln>
                  <a:solidFill>
                    <a:srgbClr val="FFFFFF"/>
                  </a:solidFill>
                </a:ln>
                <a:latin typeface="Muni Bold" panose="00000500000000000000" pitchFamily="2" charset="0"/>
              </a:rPr>
              <a:t> </a:t>
            </a:r>
            <a:r>
              <a:rPr lang="en-US" sz="6720" dirty="0" err="1">
                <a:ln>
                  <a:solidFill>
                    <a:srgbClr val="FFFFFF"/>
                  </a:solidFill>
                </a:ln>
                <a:latin typeface="Muni Bold" panose="00000500000000000000" pitchFamily="2" charset="0"/>
              </a:rPr>
              <a:t>město</a:t>
            </a:r>
            <a:br>
              <a:rPr lang="cs-CZ" sz="6720" dirty="0">
                <a:ln>
                  <a:solidFill>
                    <a:srgbClr val="FFFFFF"/>
                  </a:solidFill>
                </a:ln>
              </a:rPr>
            </a:br>
            <a:endParaRPr lang="cs-CZ" sz="6720" dirty="0">
              <a:ln>
                <a:solidFill>
                  <a:srgbClr val="FFFFFF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34918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EC8DBC-94D1-BD5F-4040-2168570F9F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76284" y="11644403"/>
            <a:ext cx="14784000" cy="470400"/>
          </a:xfrm>
        </p:spPr>
        <p:txBody>
          <a:bodyPr wrap="square" anchor="ctr">
            <a:normAutofit/>
          </a:bodyPr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C9D8D4D-504C-CFAF-E067-A9C1E1B6AF9A}"/>
              </a:ext>
            </a:extLst>
          </p:cNvPr>
          <p:cNvSpPr txBox="1"/>
          <p:nvPr/>
        </p:nvSpPr>
        <p:spPr>
          <a:xfrm>
            <a:off x="1342390" y="1344687"/>
            <a:ext cx="14376400" cy="695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eaLnBrk="1" hangingPunct="1">
              <a:lnSpc>
                <a:spcPts val="4000"/>
              </a:lnSpc>
              <a:defRPr sz="7467" b="1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b="1">
                <a:solidFill>
                  <a:srgbClr val="00287D"/>
                </a:solidFill>
              </a:defRPr>
            </a:lvl2pPr>
            <a:lvl3pPr eaLnBrk="1" hangingPunct="1">
              <a:defRPr b="1">
                <a:solidFill>
                  <a:srgbClr val="00287D"/>
                </a:solidFill>
              </a:defRPr>
            </a:lvl3pPr>
            <a:lvl4pPr eaLnBrk="1" hangingPunct="1">
              <a:defRPr b="1">
                <a:solidFill>
                  <a:srgbClr val="00287D"/>
                </a:solidFill>
              </a:defRPr>
            </a:lvl4pPr>
            <a:lvl5pPr eaLnBrk="1" hangingPunct="1">
              <a:defRPr b="1">
                <a:solidFill>
                  <a:srgbClr val="00287D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00287D"/>
                </a:solidFill>
              </a:defRPr>
            </a:lvl9pPr>
          </a:lstStyle>
          <a:p>
            <a:r>
              <a:rPr lang="cs-CZ" altLang="cs-CZ" sz="8000" dirty="0"/>
              <a:t>Přijímací řízení</a:t>
            </a:r>
          </a:p>
          <a:p>
            <a:endParaRPr lang="cs-CZ" altLang="cs-CZ" sz="8000" dirty="0"/>
          </a:p>
          <a:p>
            <a:r>
              <a:rPr lang="cs-CZ" altLang="cs-CZ" sz="8000" dirty="0"/>
              <a:t> </a:t>
            </a:r>
          </a:p>
          <a:p>
            <a:r>
              <a:rPr lang="cs-CZ" altLang="cs-CZ" dirty="0"/>
              <a:t> 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DF9575CD-8D2B-6CAC-54C2-8D06CB9F4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4818202"/>
            <a:ext cx="406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12" name="Rectangle 25">
            <a:extLst>
              <a:ext uri="{FF2B5EF4-FFF2-40B4-BE49-F238E27FC236}">
                <a16:creationId xmlns:a16="http://schemas.microsoft.com/office/drawing/2014/main" id="{BFCDBDA9-DA61-CEB1-5E4F-30E196222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8800" y="3779977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600" dirty="0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C72B4FF8-AA2D-A1E1-57D1-2BAFA6F1D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390" y="2408124"/>
            <a:ext cx="10320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4400" b="1" dirty="0">
                <a:solidFill>
                  <a:srgbClr val="0000DC"/>
                </a:solidFill>
              </a:rPr>
              <a:t>Přihláška</a:t>
            </a:r>
            <a:endParaRPr lang="cs-CZ" altLang="en-US" sz="44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61D3D2C-2E6A-3007-EC24-24D9A4BF5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386" y="3233152"/>
            <a:ext cx="6686014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dirty="0"/>
              <a:t>Výhradně elektronicky </a:t>
            </a:r>
            <a:r>
              <a:rPr lang="cs-CZ" altLang="cs-CZ" sz="3200" dirty="0">
                <a:hlinkClick r:id="rId2"/>
              </a:rPr>
              <a:t>http://is.muni.cz/prihlaska</a:t>
            </a:r>
            <a:endParaRPr lang="cs-CZ" altLang="cs-CZ" sz="3200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dirty="0"/>
              <a:t>Uzávěrka přihlášek a poplatku 28. 2. 2023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cs-CZ" altLang="cs-CZ" sz="3200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cs-CZ" altLang="cs-CZ" sz="3200" dirty="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59AE056-523A-1174-C023-AB9F4AF79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386" y="5751973"/>
            <a:ext cx="10320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4400" b="1" dirty="0">
                <a:solidFill>
                  <a:srgbClr val="0000DC"/>
                </a:solidFill>
              </a:rPr>
              <a:t>Přijímací zkoušky</a:t>
            </a:r>
            <a:endParaRPr lang="cs-CZ" altLang="en-US" sz="44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3B5E52F-C7C4-8454-F947-4A999169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3360" y="2321162"/>
            <a:ext cx="10320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4400" b="1" dirty="0">
                <a:solidFill>
                  <a:srgbClr val="0000DC"/>
                </a:solidFill>
              </a:rPr>
              <a:t>Prominutí zkoušek</a:t>
            </a:r>
            <a:endParaRPr lang="cs-CZ" altLang="en-US" sz="4400" b="1" dirty="0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23DD3C8F-94F6-0EB0-F7EF-59D0FF4C9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289" y="11205983"/>
            <a:ext cx="103209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en-US" sz="4400" b="1" dirty="0">
                <a:solidFill>
                  <a:srgbClr val="0000DC"/>
                </a:solidFill>
                <a:latin typeface="+mn-lt"/>
              </a:rPr>
              <a:t>Přijato cca 90 % studentů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BC6B3639-8184-D379-75E6-66539713B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386" y="6624928"/>
            <a:ext cx="981169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dirty="0">
                <a:solidFill>
                  <a:srgbClr val="0000DC"/>
                </a:solidFill>
              </a:rPr>
              <a:t>Test studijních předpokladů </a:t>
            </a:r>
            <a:r>
              <a:rPr lang="cs-CZ" altLang="cs-CZ" sz="3200" dirty="0"/>
              <a:t>(TSP) nebo </a:t>
            </a:r>
            <a:r>
              <a:rPr lang="cs-CZ" altLang="cs-CZ" sz="3200" dirty="0">
                <a:solidFill>
                  <a:srgbClr val="0000DC"/>
                </a:solidFill>
              </a:rPr>
              <a:t>odborný test </a:t>
            </a:r>
            <a:r>
              <a:rPr lang="cs-CZ" altLang="cs-CZ" sz="3200" dirty="0"/>
              <a:t>(OT) nebo obojí – pro program Geologie; Aplikovaná a environmentální geologie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dirty="0"/>
              <a:t>TSP + angličtina – Geologie + Anglický jazyk a literatura, TSP – Geologie + Archeologie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dirty="0"/>
              <a:t>TSP – </a:t>
            </a:r>
            <a:r>
              <a:rPr lang="cs-CZ" altLang="cs-CZ" sz="3200" b="1" dirty="0">
                <a:solidFill>
                  <a:srgbClr val="0000DC"/>
                </a:solidFill>
              </a:rPr>
              <a:t>3 termíny prezenčně, elektronicky! 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EAA5352-EB30-4FA7-08E7-5113FBF15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4" t="55027" r="36477" b="25333"/>
          <a:stretch/>
        </p:blipFill>
        <p:spPr>
          <a:xfrm>
            <a:off x="11279079" y="6485549"/>
            <a:ext cx="11089532" cy="2020367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51BEAEB7-AD50-C271-EFA5-CE828D044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3360" y="3208597"/>
            <a:ext cx="909536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50000"/>
              </a:spcBef>
              <a:buClr>
                <a:srgbClr val="0000DC"/>
              </a:buClr>
              <a:buFont typeface="Wingdings" panose="05000000000000000000" pitchFamily="2" charset="2"/>
              <a:buChar char="ü"/>
            </a:pPr>
            <a:r>
              <a:rPr lang="cs-CZ" altLang="cs-CZ" sz="3200" dirty="0"/>
              <a:t>Na základě písemné žádosti (do 30. 4. 2023)</a:t>
            </a:r>
          </a:p>
          <a:p>
            <a:pPr lvl="1">
              <a:spcBef>
                <a:spcPct val="50000"/>
              </a:spcBef>
              <a:buClr>
                <a:srgbClr val="0000DC"/>
              </a:buClr>
              <a:buFont typeface="Wingdings" panose="05000000000000000000" pitchFamily="2" charset="2"/>
              <a:buChar char="ü"/>
            </a:pPr>
            <a:r>
              <a:rPr lang="cs-CZ" altLang="cs-CZ" sz="3200" dirty="0"/>
              <a:t>Prospěch ze čtyř profilových předmětů do Ø 1,5 (M, F, CH, B, Z, IT, AJ)</a:t>
            </a:r>
          </a:p>
          <a:p>
            <a:pPr lvl="1">
              <a:spcBef>
                <a:spcPct val="50000"/>
              </a:spcBef>
              <a:buClr>
                <a:srgbClr val="0000DC"/>
              </a:buClr>
              <a:buFont typeface="Wingdings" panose="05000000000000000000" pitchFamily="2" charset="2"/>
              <a:buChar char="ü"/>
            </a:pPr>
            <a:r>
              <a:rPr lang="cs-CZ" altLang="cs-CZ" sz="3200" dirty="0"/>
              <a:t>Krajská či celostátní kola olympiád či SOČ z přírodovědných oborů</a:t>
            </a:r>
          </a:p>
        </p:txBody>
      </p:sp>
    </p:spTree>
    <p:extLst>
      <p:ext uri="{BB962C8B-B14F-4D97-AF65-F5344CB8AC3E}">
        <p14:creationId xmlns:p14="http://schemas.microsoft.com/office/powerpoint/2010/main" val="102868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24"/>
          </p:nvPr>
        </p:nvSpPr>
        <p:spPr>
          <a:xfrm>
            <a:off x="1342390" y="3164141"/>
            <a:ext cx="9741038" cy="7273861"/>
          </a:xfrm>
        </p:spPr>
        <p:txBody>
          <a:bodyPr>
            <a:normAutofit/>
          </a:bodyPr>
          <a:lstStyle/>
          <a:p>
            <a:pPr marL="134403">
              <a:spcAft>
                <a:spcPts val="1120"/>
              </a:spcAft>
            </a:pPr>
            <a:r>
              <a:rPr lang="cs-CZ" b="1" dirty="0">
                <a:hlinkClick r:id="rId2"/>
              </a:rPr>
              <a:t>https://is.muni.cz/prihlaska/</a:t>
            </a:r>
            <a:endParaRPr lang="en-US" b="1" dirty="0"/>
          </a:p>
          <a:p>
            <a:pPr marL="987863" indent="-853459">
              <a:spcAft>
                <a:spcPts val="1120"/>
              </a:spcAft>
              <a:buFontTx/>
              <a:buChar char="-"/>
            </a:pPr>
            <a:r>
              <a:rPr lang="en-US" b="1" dirty="0" err="1"/>
              <a:t>Přijímací</a:t>
            </a:r>
            <a:r>
              <a:rPr lang="en-US" b="1" dirty="0"/>
              <a:t> </a:t>
            </a:r>
            <a:r>
              <a:rPr lang="en-US" b="1" dirty="0" err="1"/>
              <a:t>zkouška</a:t>
            </a:r>
            <a:r>
              <a:rPr lang="en-US" b="1" dirty="0"/>
              <a:t> (</a:t>
            </a:r>
            <a:r>
              <a:rPr lang="en-US" b="1" dirty="0" err="1"/>
              <a:t>Geologie</a:t>
            </a:r>
            <a:r>
              <a:rPr lang="en-US" b="1" dirty="0"/>
              <a:t> a </a:t>
            </a:r>
            <a:r>
              <a:rPr lang="en-US" b="1" dirty="0" err="1"/>
              <a:t>AaEG</a:t>
            </a:r>
            <a:r>
              <a:rPr lang="en-US" b="1" dirty="0"/>
              <a:t>)</a:t>
            </a:r>
          </a:p>
          <a:p>
            <a:pPr marL="987863" lvl="1" indent="-853459">
              <a:spcAft>
                <a:spcPts val="1120"/>
              </a:spcAft>
              <a:buFontTx/>
              <a:buChar char="-"/>
            </a:pPr>
            <a:r>
              <a:rPr lang="en-US" b="1" dirty="0" err="1"/>
              <a:t>Odborný</a:t>
            </a:r>
            <a:r>
              <a:rPr lang="en-US" b="1" dirty="0"/>
              <a:t> test a/</a:t>
            </a:r>
            <a:r>
              <a:rPr lang="en-US" b="1" dirty="0" err="1"/>
              <a:t>nebo</a:t>
            </a:r>
            <a:r>
              <a:rPr lang="en-US" b="1" dirty="0"/>
              <a:t> TSP</a:t>
            </a:r>
          </a:p>
          <a:p>
            <a:pPr marL="987863" lvl="1" indent="-853459">
              <a:spcAft>
                <a:spcPts val="1120"/>
              </a:spcAft>
              <a:buFontTx/>
              <a:buChar char="-"/>
            </a:pPr>
            <a:r>
              <a:rPr lang="en-US" b="1" dirty="0" err="1"/>
              <a:t>Konání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konci</a:t>
            </a:r>
            <a:r>
              <a:rPr lang="en-US" b="1" dirty="0"/>
              <a:t> </a:t>
            </a:r>
            <a:r>
              <a:rPr lang="en-US" b="1" dirty="0" err="1"/>
              <a:t>dubna</a:t>
            </a:r>
            <a:endParaRPr lang="cs-CZ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871990" y="11719385"/>
            <a:ext cx="470400" cy="470400"/>
          </a:xfrm>
        </p:spPr>
        <p:txBody>
          <a:bodyPr wrap="none" anchor="ctr">
            <a:normAutofit/>
          </a:bodyPr>
          <a:lstStyle/>
          <a:p>
            <a:pPr>
              <a:spcAft>
                <a:spcPts val="1120"/>
              </a:spcAft>
            </a:pPr>
            <a:fld id="{0970407D-EE58-4A0B-824B-1D3AE42DD9CF}" type="slidenum">
              <a:rPr lang="cs-CZ" altLang="cs-CZ" smtClean="0"/>
              <a:pPr>
                <a:spcAft>
                  <a:spcPts val="1120"/>
                </a:spcAft>
              </a:pPr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44000" y="1344000"/>
            <a:ext cx="20072640" cy="842942"/>
          </a:xfrm>
        </p:spPr>
        <p:txBody>
          <a:bodyPr anchor="t">
            <a:normAutofit fontScale="90000"/>
          </a:bodyPr>
          <a:lstStyle/>
          <a:p>
            <a:r>
              <a:rPr lang="en-US" dirty="0" err="1"/>
              <a:t>Přihláška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studiu</a:t>
            </a:r>
            <a:endParaRPr lang="cs-CZ" dirty="0"/>
          </a:p>
        </p:txBody>
      </p:sp>
      <p:pic>
        <p:nvPicPr>
          <p:cNvPr id="20" name="Picture 19" descr="A picture containing outdoor, rock, mountain, sport&#10;&#10;Description automatically generated">
            <a:extLst>
              <a:ext uri="{FF2B5EF4-FFF2-40B4-BE49-F238E27FC236}">
                <a16:creationId xmlns:a16="http://schemas.microsoft.com/office/drawing/2014/main" id="{716B38AE-5601-40E2-8640-53CC65B40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848" y="1574656"/>
            <a:ext cx="7312700" cy="48751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D8C5DA-0C67-4B1A-9ADD-74BBE5D519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848" y="6582469"/>
            <a:ext cx="7312702" cy="48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72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Zajímavé odkazy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44000" y="2673552"/>
            <a:ext cx="10035200" cy="9187248"/>
          </a:xfrm>
        </p:spPr>
        <p:txBody>
          <a:bodyPr/>
          <a:lstStyle/>
          <a:p>
            <a:pPr marL="134403" indent="0">
              <a:lnSpc>
                <a:spcPct val="100000"/>
              </a:lnSpc>
              <a:buNone/>
            </a:pPr>
            <a:r>
              <a:rPr lang="cs-CZ" sz="3360" dirty="0"/>
              <a:t>WEB: Ústav geologických věd – </a:t>
            </a:r>
            <a:r>
              <a:rPr lang="cs-CZ" sz="3360" dirty="0">
                <a:hlinkClick r:id="rId2"/>
              </a:rPr>
              <a:t>www.ugv.cz</a:t>
            </a: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r>
              <a:rPr lang="cs-CZ" sz="3360" dirty="0"/>
              <a:t>Management vodních zdrojů – nově akreditovaný program</a:t>
            </a:r>
          </a:p>
          <a:p>
            <a:pPr marL="134403" indent="0">
              <a:lnSpc>
                <a:spcPct val="100000"/>
              </a:lnSpc>
              <a:buNone/>
            </a:pPr>
            <a:r>
              <a:rPr lang="cs-CZ" sz="3360" dirty="0">
                <a:hlinkClick r:id="rId3"/>
              </a:rPr>
              <a:t>https://ugv.sci.muni.cz/management-vodnich-zdroju</a:t>
            </a: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r>
              <a:rPr lang="cs-CZ" sz="3360" dirty="0"/>
              <a:t>FACEBOOK</a:t>
            </a:r>
          </a:p>
          <a:p>
            <a:pPr marL="134403" indent="0">
              <a:lnSpc>
                <a:spcPct val="100000"/>
              </a:lnSpc>
              <a:buNone/>
            </a:pPr>
            <a:r>
              <a:rPr lang="cs-CZ" sz="3360" dirty="0">
                <a:hlinkClick r:id="rId4"/>
              </a:rPr>
              <a:t>https://www.facebook.com/chci.byt.geolog</a:t>
            </a: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endParaRPr lang="en-US" sz="3360" dirty="0"/>
          </a:p>
          <a:p>
            <a:pPr marL="134403" indent="0">
              <a:lnSpc>
                <a:spcPct val="100000"/>
              </a:lnSpc>
              <a:buNone/>
            </a:pPr>
            <a:r>
              <a:rPr lang="cs-CZ" sz="3360" dirty="0"/>
              <a:t>PLAYLIST NA YOUTUBE</a:t>
            </a:r>
          </a:p>
          <a:p>
            <a:pPr marL="134403" indent="0">
              <a:lnSpc>
                <a:spcPct val="100000"/>
              </a:lnSpc>
              <a:buNone/>
            </a:pPr>
            <a:r>
              <a:rPr lang="cs-CZ" sz="3360" dirty="0">
                <a:hlinkClick r:id="rId5"/>
              </a:rPr>
              <a:t>https://www.youtube.com/playlist?list=PL2JdmOc4aLZKLRcUhcdkgyldkRa42a9RA</a:t>
            </a: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endParaRPr lang="cs-CZ" sz="3360" dirty="0"/>
          </a:p>
          <a:p>
            <a:pPr marL="134403" indent="0">
              <a:lnSpc>
                <a:spcPct val="100000"/>
              </a:lnSpc>
              <a:buNone/>
            </a:pPr>
            <a:endParaRPr lang="cs-CZ" sz="3360" dirty="0"/>
          </a:p>
        </p:txBody>
      </p:sp>
      <p:pic>
        <p:nvPicPr>
          <p:cNvPr id="6" name="Picture 5" descr="Two people looking at a computer screen&#10;&#10;Description automatically generated">
            <a:extLst>
              <a:ext uri="{FF2B5EF4-FFF2-40B4-BE49-F238E27FC236}">
                <a16:creationId xmlns:a16="http://schemas.microsoft.com/office/drawing/2014/main" id="{554E0AB4-7A9C-A8D6-CC06-634FCB9CD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891" y="1276255"/>
            <a:ext cx="7211402" cy="108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065A3987-9797-2B1F-E0A0-4A1B7F89E4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4000" y="11625600"/>
            <a:ext cx="14784000" cy="470400"/>
          </a:xfrm>
        </p:spPr>
        <p:txBody>
          <a:bodyPr/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  <p:pic>
        <p:nvPicPr>
          <p:cNvPr id="6" name="Graphic 5" descr="Cloud Computing with solid fill">
            <a:extLst>
              <a:ext uri="{FF2B5EF4-FFF2-40B4-BE49-F238E27FC236}">
                <a16:creationId xmlns:a16="http://schemas.microsoft.com/office/drawing/2014/main" id="{3730B7C6-6AC0-D90F-F204-00E1291DC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48667" y="6722225"/>
            <a:ext cx="4628950" cy="4628950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772800" y="11625600"/>
            <a:ext cx="470400" cy="4704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26</a:t>
            </a:fld>
            <a:endParaRPr lang="cs-CZ" altLang="cs-CZ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8084B26-221C-F072-7EB3-C13B1928E4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45353" y="2419202"/>
            <a:ext cx="9744000" cy="506942"/>
          </a:xfrm>
        </p:spPr>
        <p:txBody>
          <a:bodyPr/>
          <a:lstStyle/>
          <a:p>
            <a:r>
              <a:rPr lang="en-US" dirty="0"/>
              <a:t>BAKALÁŘSKÉ OBORY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3DA8A23-1B17-1A2C-4699-2AEBA04115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344000" y="5441573"/>
            <a:ext cx="9744000" cy="506942"/>
          </a:xfrm>
        </p:spPr>
        <p:txBody>
          <a:bodyPr/>
          <a:lstStyle/>
          <a:p>
            <a:r>
              <a:rPr lang="en-US" dirty="0"/>
              <a:t>MAGISTERSKÉ OBORY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28"/>
          </p:nvPr>
        </p:nvSpPr>
        <p:spPr>
          <a:xfrm>
            <a:off x="1343999" y="2901890"/>
            <a:ext cx="12231323" cy="2515335"/>
          </a:xfrm>
        </p:spPr>
        <p:txBody>
          <a:bodyPr>
            <a:normAutofit/>
          </a:bodyPr>
          <a:lstStyle/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https://www.muni.cz/uchazeci/navazujici-magisterske-studium/vyberte-si-obor/23662-aplikovana-a-environmentalni-geologie</a:t>
            </a:r>
            <a:endParaRPr lang="en-US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https://www.muni.cz/bakalarske-a-magisterske-obory/23642-geologie</a:t>
            </a:r>
            <a:endParaRPr lang="en-US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https://ugv.sci.muni.cz/management-vodnich-zdroju</a:t>
            </a:r>
            <a:endParaRPr lang="cs-CZ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endParaRPr lang="cs-CZ" sz="18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endParaRPr lang="en-US" sz="18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endParaRPr lang="cs-CZ" sz="18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endParaRPr lang="cs-CZ" sz="1800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4338AF-5EF6-EFC6-371E-958B13B6251F}"/>
              </a:ext>
            </a:extLst>
          </p:cNvPr>
          <p:cNvSpPr txBox="1">
            <a:spLocks/>
          </p:cNvSpPr>
          <p:nvPr/>
        </p:nvSpPr>
        <p:spPr>
          <a:xfrm>
            <a:off x="1344000" y="8627577"/>
            <a:ext cx="9744000" cy="5069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ts val="4293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3733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2pPr>
            <a:lvl3pPr marL="1706918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3pPr>
            <a:lvl4pPr marL="2560375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4pPr>
            <a:lvl5pPr marL="3413834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 marL="4694021" indent="-42672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5120751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5974208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6827667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TSP A PŘIHLÁŠKA</a:t>
            </a: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06FBBE7A-EDDD-2BDD-BAE9-5F15CA8AAA8A}"/>
              </a:ext>
            </a:extLst>
          </p:cNvPr>
          <p:cNvSpPr txBox="1">
            <a:spLocks/>
          </p:cNvSpPr>
          <p:nvPr/>
        </p:nvSpPr>
        <p:spPr>
          <a:xfrm>
            <a:off x="1343999" y="5947028"/>
            <a:ext cx="12231318" cy="2870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70411" indent="-336006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5227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0821" indent="-336006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3733" b="0">
                <a:solidFill>
                  <a:schemeClr val="tx1"/>
                </a:solidFill>
                <a:latin typeface="+mn-lt"/>
              </a:defRPr>
            </a:lvl2pPr>
            <a:lvl3pPr marL="1706918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3pPr>
            <a:lvl4pPr marL="2560375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4pPr>
            <a:lvl5pPr marL="3413834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 marL="4694021" indent="-42672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5120751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5974208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6827667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https://www.muni.cz/uchazeci/navazujici-magisterske-studium/vyberte-si-obor/23662-aplikovana-a-environmentalni-geologie</a:t>
            </a:r>
            <a:endParaRPr lang="en-US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https://www.muni.cz/uchazeci/navazujici-magisterske-studium/vyberte-si-obor/23705-geoenvironmentalni-rizika-a-sanace</a:t>
            </a:r>
            <a:endParaRPr lang="en-US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https://www.muni.cz/uchazeci/navazujici-magisterske-studium/vyberte-si-obor/23709-geologie</a:t>
            </a:r>
            <a:endParaRPr lang="cs-CZ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endParaRPr lang="en-US" sz="18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endParaRPr lang="cs-CZ" sz="1800" dirty="0"/>
          </a:p>
        </p:txBody>
      </p:sp>
      <p:sp>
        <p:nvSpPr>
          <p:cNvPr id="9" name="Zástupný symbol pro obsah 4">
            <a:extLst>
              <a:ext uri="{FF2B5EF4-FFF2-40B4-BE49-F238E27FC236}">
                <a16:creationId xmlns:a16="http://schemas.microsoft.com/office/drawing/2014/main" id="{E2EB6709-F3BE-AD67-7AA6-6D76DE099EEA}"/>
              </a:ext>
            </a:extLst>
          </p:cNvPr>
          <p:cNvSpPr txBox="1">
            <a:spLocks/>
          </p:cNvSpPr>
          <p:nvPr/>
        </p:nvSpPr>
        <p:spPr>
          <a:xfrm>
            <a:off x="1343999" y="9134519"/>
            <a:ext cx="12231318" cy="28700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70411" indent="-336006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5227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40821" indent="-336006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3733" b="0">
                <a:solidFill>
                  <a:schemeClr val="tx1"/>
                </a:solidFill>
                <a:latin typeface="+mn-lt"/>
              </a:defRPr>
            </a:lvl2pPr>
            <a:lvl3pPr marL="1706918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3pPr>
            <a:lvl4pPr marL="2560375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4pPr>
            <a:lvl5pPr marL="3413834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2800" b="0">
                <a:solidFill>
                  <a:schemeClr val="tx1"/>
                </a:solidFill>
                <a:latin typeface="+mn-lt"/>
              </a:defRPr>
            </a:lvl5pPr>
            <a:lvl6pPr marL="4694021" indent="-42672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5120751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5974208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6827667" indent="0" algn="l" rtl="0" eaLnBrk="1" fontAlgn="base" hangingPunct="1">
              <a:lnSpc>
                <a:spcPts val="336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https://is.muni.cz/prihlaska/</a:t>
            </a:r>
            <a:r>
              <a:rPr lang="cs-CZ" sz="2000" dirty="0"/>
              <a:t> </a:t>
            </a:r>
            <a:endParaRPr lang="en-US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https://www.muni.cz/uchazeci/bakalarske-a-magisterske-studium/prijimacky</a:t>
            </a:r>
            <a:endParaRPr lang="en-US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cs-CZ" sz="20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https://www.sci.muni.cz/pro-uchazece/bakalarske-studium/prijimaci-rizeni</a:t>
            </a:r>
            <a:endParaRPr lang="en-US" sz="2000" dirty="0"/>
          </a:p>
          <a:p>
            <a:pPr marL="134403" indent="0">
              <a:lnSpc>
                <a:spcPct val="140000"/>
              </a:lnSpc>
              <a:spcAft>
                <a:spcPts val="600"/>
              </a:spcAft>
              <a:buNone/>
            </a:pPr>
            <a:r>
              <a:rPr lang="en-US" sz="20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https://www.sci.muni.cz/pro-uchazece/bakalarske-studium/materialy-pro-uchazece</a:t>
            </a:r>
            <a:endParaRPr lang="en-US" sz="2000" dirty="0"/>
          </a:p>
        </p:txBody>
      </p:sp>
      <p:pic>
        <p:nvPicPr>
          <p:cNvPr id="12" name="Picture 11" descr="A picture containing text, indoor, sitting, book&#10;&#10;Description automatically generated">
            <a:extLst>
              <a:ext uri="{FF2B5EF4-FFF2-40B4-BE49-F238E27FC236}">
                <a16:creationId xmlns:a16="http://schemas.microsoft.com/office/drawing/2014/main" id="{AA57981D-3B11-0C86-78E0-B6B34F214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317" y="869617"/>
            <a:ext cx="8375650" cy="5578183"/>
          </a:xfrm>
          <a:prstGeom prst="rect">
            <a:avLst/>
          </a:prstGeom>
        </p:spPr>
      </p:pic>
      <p:sp>
        <p:nvSpPr>
          <p:cNvPr id="18" name="Nadpis 3">
            <a:extLst>
              <a:ext uri="{FF2B5EF4-FFF2-40B4-BE49-F238E27FC236}">
                <a16:creationId xmlns:a16="http://schemas.microsoft.com/office/drawing/2014/main" id="{F34DCB1E-C56B-CFDC-5665-E6BEC638F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05" y="1344000"/>
            <a:ext cx="20072640" cy="842942"/>
          </a:xfrm>
        </p:spPr>
        <p:txBody>
          <a:bodyPr/>
          <a:lstStyle/>
          <a:p>
            <a:r>
              <a:rPr lang="cs-CZ" dirty="0"/>
              <a:t>Zajímavé odkazy</a:t>
            </a:r>
          </a:p>
        </p:txBody>
      </p:sp>
    </p:spTree>
    <p:extLst>
      <p:ext uri="{BB962C8B-B14F-4D97-AF65-F5344CB8AC3E}">
        <p14:creationId xmlns:p14="http://schemas.microsoft.com/office/powerpoint/2010/main" val="4294459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9C3A6B-4A34-D88A-1BA5-6408BF420A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1A6D3A58-CB1B-D0B2-A39F-B079517B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005" y="1344000"/>
            <a:ext cx="20072640" cy="842942"/>
          </a:xfrm>
        </p:spPr>
        <p:txBody>
          <a:bodyPr/>
          <a:lstStyle/>
          <a:p>
            <a:r>
              <a:rPr lang="cs-CZ" dirty="0"/>
              <a:t>Provedeme vás: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0E5DE6FD-AEBE-C5C3-D5DB-EF6860F0A71D}"/>
              </a:ext>
            </a:extLst>
          </p:cNvPr>
          <p:cNvGrpSpPr/>
          <p:nvPr/>
        </p:nvGrpSpPr>
        <p:grpSpPr>
          <a:xfrm>
            <a:off x="4667326" y="7588390"/>
            <a:ext cx="14726480" cy="3685158"/>
            <a:chOff x="13349013" y="7550569"/>
            <a:chExt cx="14726480" cy="3685158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3BB4DCF7-CEA5-DE0A-13A3-1C19EC8555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349013" y="7550569"/>
              <a:ext cx="14726480" cy="3685158"/>
              <a:chOff x="14030878" y="1918426"/>
              <a:chExt cx="24697152" cy="6180221"/>
            </a:xfrm>
          </p:grpSpPr>
          <p:pic>
            <p:nvPicPr>
              <p:cNvPr id="11" name="Picture 6" descr="D:\DCIM\Camera\IMG_20180119_125344.jpg">
                <a:extLst>
                  <a:ext uri="{FF2B5EF4-FFF2-40B4-BE49-F238E27FC236}">
                    <a16:creationId xmlns:a16="http://schemas.microsoft.com/office/drawing/2014/main" id="{DF81E92D-A51A-7738-4D4C-3F44633D5C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68" t="33583" b="3523"/>
              <a:stretch/>
            </p:blipFill>
            <p:spPr bwMode="auto">
              <a:xfrm>
                <a:off x="14030878" y="1918426"/>
                <a:ext cx="11597410" cy="618022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7" descr="D:\DCIM\Camera\IMG_20180119_130311.jpg">
                <a:extLst>
                  <a:ext uri="{FF2B5EF4-FFF2-40B4-BE49-F238E27FC236}">
                    <a16:creationId xmlns:a16="http://schemas.microsoft.com/office/drawing/2014/main" id="{AE88DBA9-79E2-F3EE-12AE-FABCDD4AAE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219" b="24171"/>
              <a:stretch>
                <a:fillRect/>
              </a:stretch>
            </p:blipFill>
            <p:spPr bwMode="auto">
              <a:xfrm>
                <a:off x="25628290" y="1918426"/>
                <a:ext cx="13099740" cy="43828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26F643CD-1DFB-59D7-D511-8306781ECCE3}"/>
                </a:ext>
              </a:extLst>
            </p:cNvPr>
            <p:cNvSpPr txBox="1">
              <a:spLocks/>
            </p:cNvSpPr>
            <p:nvPr/>
          </p:nvSpPr>
          <p:spPr>
            <a:xfrm>
              <a:off x="20374073" y="10230099"/>
              <a:ext cx="7701420" cy="1005628"/>
            </a:xfrm>
            <a:prstGeom prst="rect">
              <a:avLst/>
            </a:prstGeom>
            <a:solidFill>
              <a:srgbClr val="00AF3F"/>
            </a:solidFill>
          </p:spPr>
          <p:txBody>
            <a:bodyPr vert="horz" lIns="0" tIns="0" rIns="0" bIns="0" numCol="1" spcCol="324000" rtlCol="0" anchor="t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5227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2pPr>
              <a:lvl3pPr marL="170691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3pPr>
              <a:lvl4pPr marL="2560375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4pPr>
              <a:lvl5pPr marL="3413834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5pPr>
              <a:lvl6pPr marL="4694021" indent="-426729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4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5120751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597420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6827667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cs-CZ" sz="2800" kern="0" dirty="0">
                  <a:latin typeface="Muni Medium" panose="00000600000000000000" pitchFamily="2" charset="0"/>
                </a:rPr>
                <a:t>učebnami</a:t>
              </a:r>
              <a:endParaRPr lang="en-US" sz="2800" kern="0" dirty="0">
                <a:latin typeface="Muni Medium" panose="00000600000000000000" pitchFamily="2" charset="0"/>
              </a:endParaRP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BD47AC4C-B079-B77C-3148-51CAB838CA80}"/>
              </a:ext>
            </a:extLst>
          </p:cNvPr>
          <p:cNvGrpSpPr/>
          <p:nvPr/>
        </p:nvGrpSpPr>
        <p:grpSpPr>
          <a:xfrm>
            <a:off x="468861" y="2325959"/>
            <a:ext cx="4337363" cy="6897854"/>
            <a:chOff x="12704898" y="731736"/>
            <a:chExt cx="4337363" cy="6897854"/>
          </a:xfrm>
        </p:grpSpPr>
        <p:pic>
          <p:nvPicPr>
            <p:cNvPr id="16" name="Picture 17" descr="http://www.ugv.cz/wp-content/uploads/2014/03/IMG_5919-2.jpg">
              <a:extLst>
                <a:ext uri="{FF2B5EF4-FFF2-40B4-BE49-F238E27FC236}">
                  <a16:creationId xmlns:a16="http://schemas.microsoft.com/office/drawing/2014/main" id="{FCDBCFD0-29BF-B77B-B807-E201326C2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15" r="26620"/>
            <a:stretch>
              <a:fillRect/>
            </a:stretch>
          </p:blipFill>
          <p:spPr bwMode="auto">
            <a:xfrm>
              <a:off x="12704898" y="731736"/>
              <a:ext cx="4337363" cy="56496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1">
              <a:extLst>
                <a:ext uri="{FF2B5EF4-FFF2-40B4-BE49-F238E27FC236}">
                  <a16:creationId xmlns:a16="http://schemas.microsoft.com/office/drawing/2014/main" id="{7698A146-77D9-A61F-9D0E-1C3E2AA7D19A}"/>
                </a:ext>
              </a:extLst>
            </p:cNvPr>
            <p:cNvSpPr txBox="1">
              <a:spLocks/>
            </p:cNvSpPr>
            <p:nvPr/>
          </p:nvSpPr>
          <p:spPr>
            <a:xfrm>
              <a:off x="12704898" y="6520393"/>
              <a:ext cx="4337363" cy="1109197"/>
            </a:xfrm>
            <a:prstGeom prst="rect">
              <a:avLst/>
            </a:prstGeom>
            <a:solidFill>
              <a:srgbClr val="00AF3F"/>
            </a:solidFill>
          </p:spPr>
          <p:txBody>
            <a:bodyPr vert="horz" lIns="0" tIns="0" rIns="0" bIns="0" numCol="1" spcCol="324000" rtlCol="0" anchor="t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5227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2pPr>
              <a:lvl3pPr marL="170691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3pPr>
              <a:lvl4pPr marL="2560375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4pPr>
              <a:lvl5pPr marL="3413834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5pPr>
              <a:lvl6pPr marL="4694021" indent="-426729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4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5120751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597420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6827667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cs-CZ" sz="2800" kern="0" dirty="0">
                  <a:latin typeface="Muni Medium" panose="00000600000000000000" pitchFamily="2" charset="0"/>
                </a:rPr>
                <a:t>Chemickou laboratoří</a:t>
              </a:r>
              <a:endParaRPr lang="en-US" sz="2800" kern="0" dirty="0">
                <a:latin typeface="Muni Medium" panose="00000600000000000000" pitchFamily="2" charset="0"/>
              </a:endParaRP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DD1324EF-9965-D662-DE7D-552FCEBC508D}"/>
              </a:ext>
            </a:extLst>
          </p:cNvPr>
          <p:cNvGrpSpPr/>
          <p:nvPr/>
        </p:nvGrpSpPr>
        <p:grpSpPr>
          <a:xfrm>
            <a:off x="17729413" y="2232321"/>
            <a:ext cx="4146769" cy="7683547"/>
            <a:chOff x="70904" y="3151424"/>
            <a:chExt cx="4146769" cy="7683547"/>
          </a:xfrm>
        </p:grpSpPr>
        <p:pic>
          <p:nvPicPr>
            <p:cNvPr id="20" name="Picture 2" descr="C:\Users\Zachovalova\Desktop\UGV\Fotky\Vrt\IMG_0244.JPG">
              <a:extLst>
                <a:ext uri="{FF2B5EF4-FFF2-40B4-BE49-F238E27FC236}">
                  <a16:creationId xmlns:a16="http://schemas.microsoft.com/office/drawing/2014/main" id="{84E0F148-6ADE-D19D-9AB4-FC31521CC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4" y="3151424"/>
              <a:ext cx="4146769" cy="62201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Placeholder 1">
              <a:extLst>
                <a:ext uri="{FF2B5EF4-FFF2-40B4-BE49-F238E27FC236}">
                  <a16:creationId xmlns:a16="http://schemas.microsoft.com/office/drawing/2014/main" id="{BD9FCC61-31B7-7C44-41F9-83993160853B}"/>
                </a:ext>
              </a:extLst>
            </p:cNvPr>
            <p:cNvSpPr txBox="1">
              <a:spLocks/>
            </p:cNvSpPr>
            <p:nvPr/>
          </p:nvSpPr>
          <p:spPr>
            <a:xfrm>
              <a:off x="70904" y="9437713"/>
              <a:ext cx="4146769" cy="1397258"/>
            </a:xfrm>
            <a:prstGeom prst="rect">
              <a:avLst/>
            </a:prstGeom>
            <a:solidFill>
              <a:srgbClr val="00AF3F"/>
            </a:solidFill>
          </p:spPr>
          <p:txBody>
            <a:bodyPr vert="horz" lIns="0" tIns="0" rIns="0" bIns="0" numCol="1" spcCol="324000" rtlCol="0" anchor="t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5227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2pPr>
              <a:lvl3pPr marL="170691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3pPr>
              <a:lvl4pPr marL="2560375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4pPr>
              <a:lvl5pPr marL="3413834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5pPr>
              <a:lvl6pPr marL="4694021" indent="-426729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4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5120751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597420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6827667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cs-CZ" sz="2700" kern="0" dirty="0">
                  <a:latin typeface="Muni Medium" panose="00000600000000000000" pitchFamily="2" charset="0"/>
                </a:rPr>
                <a:t>U hydrogeologického vrtu</a:t>
              </a:r>
              <a:endParaRPr lang="en-US" sz="2700" kern="0" dirty="0">
                <a:latin typeface="Muni Medium" panose="00000600000000000000" pitchFamily="2" charset="0"/>
              </a:endParaRPr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4F381B02-0478-6F25-3421-D131EB1D073D}"/>
              </a:ext>
            </a:extLst>
          </p:cNvPr>
          <p:cNvGrpSpPr>
            <a:grpSpLocks noChangeAspect="1"/>
          </p:cNvGrpSpPr>
          <p:nvPr/>
        </p:nvGrpSpPr>
        <p:grpSpPr>
          <a:xfrm>
            <a:off x="5024771" y="2989802"/>
            <a:ext cx="12708858" cy="4333802"/>
            <a:chOff x="6715732" y="8419969"/>
            <a:chExt cx="13124117" cy="4475408"/>
          </a:xfrm>
        </p:grpSpPr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E7E34B67-1F93-D2EC-9EA8-F2ECCB8C9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61" t="24876" r="10659" b="10503"/>
            <a:stretch/>
          </p:blipFill>
          <p:spPr>
            <a:xfrm>
              <a:off x="6715732" y="8419969"/>
              <a:ext cx="6680069" cy="34598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BB4FFCA1-B8B1-CA82-7320-D62FBFB34168}"/>
                </a:ext>
              </a:extLst>
            </p:cNvPr>
            <p:cNvSpPr txBox="1">
              <a:spLocks/>
            </p:cNvSpPr>
            <p:nvPr/>
          </p:nvSpPr>
          <p:spPr>
            <a:xfrm>
              <a:off x="6720086" y="11911569"/>
              <a:ext cx="13119763" cy="983808"/>
            </a:xfrm>
            <a:prstGeom prst="rect">
              <a:avLst/>
            </a:prstGeom>
            <a:solidFill>
              <a:srgbClr val="00AF3F"/>
            </a:solidFill>
          </p:spPr>
          <p:txBody>
            <a:bodyPr vert="horz" lIns="0" tIns="0" rIns="0" bIns="0" numCol="1" spcCol="324000" rtlCol="0" anchor="t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5227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2pPr>
              <a:lvl3pPr marL="170691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3pPr>
              <a:lvl4pPr marL="2560375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4pPr>
              <a:lvl5pPr marL="3413834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2800" b="0">
                  <a:solidFill>
                    <a:schemeClr val="tx1"/>
                  </a:solidFill>
                  <a:latin typeface="+mn-lt"/>
                </a:defRPr>
              </a:lvl5pPr>
              <a:lvl6pPr marL="4694021" indent="-426729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4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5120751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5974208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6827667" indent="0" algn="l" rtl="0" eaLnBrk="1" fontAlgn="base" hangingPunct="1">
                <a:lnSpc>
                  <a:spcPts val="336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/>
              <a:r>
                <a:rPr lang="cs-CZ" sz="2800" kern="0" dirty="0">
                  <a:latin typeface="Muni Medium" panose="00000600000000000000" pitchFamily="2" charset="0"/>
                </a:rPr>
                <a:t>Mineralogickými a paleontologickými sbírkami</a:t>
              </a:r>
              <a:endParaRPr lang="en-US" sz="2800" kern="0" dirty="0">
                <a:latin typeface="Muni Medium" panose="00000600000000000000" pitchFamily="2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555D9866-BB44-34FF-47A4-672C93527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000" t="30185" r="1180" b="22778"/>
            <a:stretch/>
          </p:blipFill>
          <p:spPr>
            <a:xfrm>
              <a:off x="13358947" y="8419969"/>
              <a:ext cx="6383916" cy="34598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Footer Placeholder 1">
            <a:extLst>
              <a:ext uri="{FF2B5EF4-FFF2-40B4-BE49-F238E27FC236}">
                <a16:creationId xmlns:a16="http://schemas.microsoft.com/office/drawing/2014/main" id="{F16E6387-A607-CE7E-A9C9-1E8C6369BE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4000" y="11625600"/>
            <a:ext cx="14784000" cy="470400"/>
          </a:xfrm>
        </p:spPr>
        <p:txBody>
          <a:bodyPr/>
          <a:lstStyle/>
          <a:p>
            <a:pPr>
              <a:spcAft>
                <a:spcPts val="1120"/>
              </a:spcAft>
            </a:pPr>
            <a:r>
              <a:rPr lang="en-US" dirty="0" err="1"/>
              <a:t>Studuj</a:t>
            </a:r>
            <a:r>
              <a:rPr lang="en-US" dirty="0"/>
              <a:t> </a:t>
            </a:r>
            <a:r>
              <a:rPr lang="en-US" dirty="0" err="1"/>
              <a:t>geologii</a:t>
            </a:r>
            <a:r>
              <a:rPr lang="en-US" dirty="0"/>
              <a:t>! </a:t>
            </a:r>
            <a:r>
              <a:rPr lang="cs-CZ" dirty="0"/>
              <a:t>/ </a:t>
            </a:r>
            <a:r>
              <a:rPr lang="en-US" dirty="0" err="1"/>
              <a:t>Ústav</a:t>
            </a:r>
            <a:r>
              <a:rPr lang="en-US" dirty="0"/>
              <a:t> geologických </a:t>
            </a:r>
            <a:r>
              <a:rPr lang="en-US" dirty="0" err="1"/>
              <a:t>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1771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049785-E0DC-4C3C-B21C-B19BF151E8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1A428-1037-4F47-B45F-6AD0F641B2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8320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Formy</a:t>
            </a:r>
            <a:r>
              <a:rPr lang="en-US" dirty="0"/>
              <a:t> s</a:t>
            </a:r>
            <a:r>
              <a:rPr lang="cs-CZ" dirty="0" err="1"/>
              <a:t>tudi</a:t>
            </a:r>
            <a:r>
              <a:rPr lang="en-US" dirty="0"/>
              <a:t>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42880" y="3158404"/>
            <a:ext cx="20072640" cy="7727996"/>
          </a:xfrm>
        </p:spPr>
        <p:txBody>
          <a:bodyPr/>
          <a:lstStyle/>
          <a:p>
            <a:pPr marL="134403" indent="0">
              <a:buNone/>
            </a:pPr>
            <a:r>
              <a:rPr lang="en-US" sz="6720" b="1" dirty="0" err="1"/>
              <a:t>Prezenční</a:t>
            </a:r>
            <a:r>
              <a:rPr lang="en-US" sz="6720" b="1" dirty="0"/>
              <a:t> vs. </a:t>
            </a:r>
            <a:r>
              <a:rPr lang="en-US" sz="6720" b="1" dirty="0" err="1"/>
              <a:t>kombinované</a:t>
            </a:r>
            <a:endParaRPr lang="cs-CZ" sz="6720" b="1" dirty="0"/>
          </a:p>
          <a:p>
            <a:pPr marL="134403" indent="0">
              <a:lnSpc>
                <a:spcPct val="100000"/>
              </a:lnSpc>
              <a:buNone/>
            </a:pPr>
            <a:endParaRPr lang="cs-CZ" sz="336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F524A-3025-44D2-80CA-7661681B2633}"/>
              </a:ext>
            </a:extLst>
          </p:cNvPr>
          <p:cNvSpPr txBox="1"/>
          <p:nvPr/>
        </p:nvSpPr>
        <p:spPr>
          <a:xfrm>
            <a:off x="1342882" y="4867748"/>
            <a:ext cx="6435283" cy="193104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Umožňuje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b="1" dirty="0" err="1">
                <a:solidFill>
                  <a:srgbClr val="000000"/>
                </a:solidFill>
                <a:latin typeface="Arial" panose="020B0604020202020204" pitchFamily="34" charset="0"/>
              </a:rPr>
              <a:t>pravidelnou</a:t>
            </a:r>
            <a:r>
              <a:rPr lang="en-US" sz="2987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b="1" dirty="0" err="1">
                <a:solidFill>
                  <a:srgbClr val="000000"/>
                </a:solidFill>
                <a:latin typeface="Arial" panose="020B0604020202020204" pitchFamily="34" charset="0"/>
              </a:rPr>
              <a:t>účast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přednáškách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seminářích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cvičeních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apod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endParaRPr lang="en-US" sz="298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8735F-96EB-4F15-8394-AB7054E13F92}"/>
              </a:ext>
            </a:extLst>
          </p:cNvPr>
          <p:cNvSpPr txBox="1"/>
          <p:nvPr/>
        </p:nvSpPr>
        <p:spPr>
          <a:xfrm>
            <a:off x="7950044" y="4867751"/>
            <a:ext cx="10075957" cy="193104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Forma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studia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s  </a:t>
            </a:r>
            <a:r>
              <a:rPr lang="en-US" sz="2987" b="1" dirty="0" err="1">
                <a:solidFill>
                  <a:srgbClr val="000000"/>
                </a:solidFill>
                <a:latin typeface="Arial" panose="020B0604020202020204" pitchFamily="34" charset="0"/>
              </a:rPr>
              <a:t>omezenou</a:t>
            </a:r>
            <a:r>
              <a:rPr lang="en-US" sz="2987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b="1" dirty="0" err="1">
                <a:solidFill>
                  <a:srgbClr val="000000"/>
                </a:solidFill>
                <a:latin typeface="Arial" panose="020B0604020202020204" pitchFamily="34" charset="0"/>
              </a:rPr>
              <a:t>kontaktní</a:t>
            </a:r>
            <a:r>
              <a:rPr lang="en-US" sz="2987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b="1" dirty="0" err="1">
                <a:solidFill>
                  <a:srgbClr val="000000"/>
                </a:solidFill>
                <a:latin typeface="Arial" panose="020B0604020202020204" pitchFamily="34" charset="0"/>
              </a:rPr>
              <a:t>výukou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konzultace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s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vyučujícími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výuka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probíhají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několikrát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za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semestr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zkoušky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absolvuje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student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vždy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na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987" dirty="0" err="1">
                <a:solidFill>
                  <a:srgbClr val="000000"/>
                </a:solidFill>
                <a:latin typeface="Arial" panose="020B0604020202020204" pitchFamily="34" charset="0"/>
              </a:rPr>
              <a:t>fakultě</a:t>
            </a:r>
            <a:r>
              <a:rPr lang="en-US" sz="2987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cs-CZ" sz="4480" dirty="0"/>
          </a:p>
          <a:p>
            <a:endParaRPr lang="en-US" sz="2987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E35365-9A97-4F95-988E-CC2DB7DBC9BB}"/>
              </a:ext>
            </a:extLst>
          </p:cNvPr>
          <p:cNvCxnSpPr>
            <a:cxnSpLocks/>
          </p:cNvCxnSpPr>
          <p:nvPr/>
        </p:nvCxnSpPr>
        <p:spPr bwMode="auto">
          <a:xfrm>
            <a:off x="3692497" y="4442452"/>
            <a:ext cx="0" cy="4252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8E8DF1-BC7A-48E0-993F-6A6CE207FEFD}"/>
              </a:ext>
            </a:extLst>
          </p:cNvPr>
          <p:cNvCxnSpPr>
            <a:cxnSpLocks/>
          </p:cNvCxnSpPr>
          <p:nvPr/>
        </p:nvCxnSpPr>
        <p:spPr bwMode="auto">
          <a:xfrm>
            <a:off x="9827490" y="4442452"/>
            <a:ext cx="0" cy="42529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8" descr="A picture containing person, indoor, standing&#10;&#10;Description automatically generated">
            <a:extLst>
              <a:ext uri="{FF2B5EF4-FFF2-40B4-BE49-F238E27FC236}">
                <a16:creationId xmlns:a16="http://schemas.microsoft.com/office/drawing/2014/main" id="{2E837CC1-5133-41DF-800D-4BF6819FC1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81" y="7022258"/>
            <a:ext cx="6186266" cy="4124176"/>
          </a:xfrm>
          <a:prstGeom prst="rect">
            <a:avLst/>
          </a:prstGeom>
        </p:spPr>
      </p:pic>
      <p:pic>
        <p:nvPicPr>
          <p:cNvPr id="21" name="Picture 20" descr="A group of people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1084A4EE-DC5D-4E91-9CF6-3DBA215F6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68" y="7022258"/>
            <a:ext cx="6207650" cy="4138434"/>
          </a:xfrm>
          <a:prstGeom prst="rect">
            <a:avLst/>
          </a:prstGeom>
        </p:spPr>
      </p:pic>
      <p:pic>
        <p:nvPicPr>
          <p:cNvPr id="25" name="Picture 24" descr="A picture containing person, indoor, wall, person&#10;&#10;Description automatically generated">
            <a:extLst>
              <a:ext uri="{FF2B5EF4-FFF2-40B4-BE49-F238E27FC236}">
                <a16:creationId xmlns:a16="http://schemas.microsoft.com/office/drawing/2014/main" id="{A80FDF15-0E55-47A2-80A1-9F503FF71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834" y="7022263"/>
            <a:ext cx="6207652" cy="413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5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Bakalářské </a:t>
            </a:r>
            <a:r>
              <a:rPr lang="en-US" dirty="0" err="1"/>
              <a:t>programy</a:t>
            </a:r>
            <a:endParaRPr lang="cs-CZ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4E9921E-D738-47EB-B362-F0FBC16EE3AA}"/>
              </a:ext>
            </a:extLst>
          </p:cNvPr>
          <p:cNvSpPr>
            <a:spLocks noGrp="1"/>
          </p:cNvSpPr>
          <p:nvPr>
            <p:ph idx="28"/>
          </p:nvPr>
        </p:nvSpPr>
        <p:spPr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34403" indent="0">
              <a:buNone/>
            </a:pPr>
            <a:r>
              <a:rPr lang="en-US" b="1" dirty="0" err="1"/>
              <a:t>Aplikovaná</a:t>
            </a:r>
            <a:r>
              <a:rPr lang="en-US" b="1" dirty="0"/>
              <a:t> a </a:t>
            </a:r>
            <a:r>
              <a:rPr lang="en-US" b="1" dirty="0" err="1"/>
              <a:t>environmentální</a:t>
            </a:r>
            <a:r>
              <a:rPr lang="en-US" b="1" dirty="0"/>
              <a:t> </a:t>
            </a:r>
            <a:r>
              <a:rPr lang="en-US" b="1" dirty="0" err="1"/>
              <a:t>geologie</a:t>
            </a:r>
            <a:endParaRPr lang="en-US" b="1" dirty="0"/>
          </a:p>
          <a:p>
            <a:pPr>
              <a:buFontTx/>
              <a:buChar char="-"/>
            </a:pPr>
            <a:r>
              <a:rPr lang="en-US" sz="3733" dirty="0" err="1"/>
              <a:t>Specializace</a:t>
            </a:r>
            <a:r>
              <a:rPr lang="en-US" sz="3733" dirty="0"/>
              <a:t>:</a:t>
            </a:r>
          </a:p>
          <a:p>
            <a:pPr marL="134403" indent="0">
              <a:buNone/>
            </a:pPr>
            <a:r>
              <a:rPr lang="en-US" sz="3733" dirty="0"/>
              <a:t>    </a:t>
            </a:r>
            <a:r>
              <a:rPr lang="en-US" sz="3733" b="1" dirty="0">
                <a:solidFill>
                  <a:schemeClr val="accent1"/>
                </a:solidFill>
              </a:rPr>
              <a:t>Management </a:t>
            </a:r>
          </a:p>
          <a:p>
            <a:pPr marL="134403" indent="0">
              <a:buNone/>
            </a:pPr>
            <a:r>
              <a:rPr lang="en-US" sz="3733" b="1" dirty="0">
                <a:solidFill>
                  <a:schemeClr val="accent1"/>
                </a:solidFill>
              </a:rPr>
              <a:t>    </a:t>
            </a:r>
            <a:r>
              <a:rPr lang="en-US" sz="3733" b="1" dirty="0" err="1">
                <a:solidFill>
                  <a:schemeClr val="accent1"/>
                </a:solidFill>
              </a:rPr>
              <a:t>vodních</a:t>
            </a:r>
            <a:r>
              <a:rPr lang="en-US" sz="3733" b="1" dirty="0">
                <a:solidFill>
                  <a:schemeClr val="accent1"/>
                </a:solidFill>
              </a:rPr>
              <a:t> </a:t>
            </a:r>
            <a:r>
              <a:rPr lang="en-US" sz="3733" b="1" dirty="0" err="1">
                <a:solidFill>
                  <a:schemeClr val="accent1"/>
                </a:solidFill>
              </a:rPr>
              <a:t>zdrojů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40BFDB3-7FFB-4060-9ADF-14EF0F9970DE}"/>
              </a:ext>
            </a:extLst>
          </p:cNvPr>
          <p:cNvSpPr txBox="1">
            <a:spLocks/>
          </p:cNvSpPr>
          <p:nvPr/>
        </p:nvSpPr>
        <p:spPr>
          <a:xfrm>
            <a:off x="1343998" y="2419202"/>
            <a:ext cx="20070658" cy="5069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4293"/>
              </a:lnSpc>
            </a:pPr>
            <a:r>
              <a:rPr lang="en-US" sz="3733" dirty="0" err="1">
                <a:solidFill>
                  <a:schemeClr val="tx2"/>
                </a:solidFill>
              </a:rPr>
              <a:t>Délka</a:t>
            </a:r>
            <a:r>
              <a:rPr lang="en-US" sz="3733" dirty="0">
                <a:solidFill>
                  <a:schemeClr val="tx2"/>
                </a:solidFill>
              </a:rPr>
              <a:t> </a:t>
            </a:r>
            <a:r>
              <a:rPr lang="en-US" sz="3733" dirty="0" err="1">
                <a:solidFill>
                  <a:schemeClr val="tx2"/>
                </a:solidFill>
              </a:rPr>
              <a:t>studia</a:t>
            </a:r>
            <a:r>
              <a:rPr lang="en-US" sz="3733" dirty="0">
                <a:solidFill>
                  <a:schemeClr val="tx2"/>
                </a:solidFill>
              </a:rPr>
              <a:t>: 3 </a:t>
            </a:r>
            <a:r>
              <a:rPr lang="en-US" sz="3733" dirty="0" err="1">
                <a:solidFill>
                  <a:schemeClr val="tx2"/>
                </a:solidFill>
              </a:rPr>
              <a:t>roky</a:t>
            </a:r>
            <a:endParaRPr lang="en-US" sz="3733" dirty="0">
              <a:solidFill>
                <a:schemeClr val="tx2"/>
              </a:solidFill>
            </a:endParaRPr>
          </a:p>
        </p:txBody>
      </p:sp>
      <p:pic>
        <p:nvPicPr>
          <p:cNvPr id="24" name="Picture 2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CB4CA67-82A9-474F-9B4B-20D9FC94C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2"/>
          <a:stretch/>
        </p:blipFill>
        <p:spPr>
          <a:xfrm>
            <a:off x="16533788" y="4253897"/>
            <a:ext cx="4879263" cy="6629276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43998" y="3155173"/>
            <a:ext cx="9743996" cy="77280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134403" indent="0">
              <a:buNone/>
            </a:pPr>
            <a:r>
              <a:rPr lang="cs-CZ" b="1" dirty="0"/>
              <a:t>Geologie</a:t>
            </a:r>
          </a:p>
          <a:p>
            <a:pPr marL="134403" indent="0">
              <a:lnSpc>
                <a:spcPct val="100000"/>
              </a:lnSpc>
              <a:buNone/>
            </a:pPr>
            <a:endParaRPr lang="cs-CZ" sz="3360" dirty="0"/>
          </a:p>
          <a:p>
            <a:pPr>
              <a:lnSpc>
                <a:spcPct val="100000"/>
              </a:lnSpc>
              <a:buFontTx/>
              <a:buChar char="-"/>
            </a:pPr>
            <a:endParaRPr lang="cs-CZ" sz="3360" dirty="0"/>
          </a:p>
        </p:txBody>
      </p:sp>
      <p:pic>
        <p:nvPicPr>
          <p:cNvPr id="6" name="Picture 5" descr="A group of people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04541148-48F2-CBE4-C378-78245BDBF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98" y="4253897"/>
            <a:ext cx="8839035" cy="66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-5805800" y="11625600"/>
            <a:ext cx="470400" cy="470400"/>
          </a:xfrm>
        </p:spPr>
        <p:txBody>
          <a:bodyPr wrap="none" anchor="ctr">
            <a:normAutofit/>
          </a:bodyPr>
          <a:lstStyle/>
          <a:p>
            <a:pPr>
              <a:spcAft>
                <a:spcPts val="1120"/>
              </a:spcAft>
            </a:pPr>
            <a:fld id="{0970407D-EE58-4A0B-824B-1D3AE42DD9CF}" type="slidenum">
              <a:rPr lang="cs-CZ" altLang="cs-CZ" smtClean="0"/>
              <a:pPr>
                <a:spcAft>
                  <a:spcPts val="1120"/>
                </a:spcAft>
              </a:pPr>
              <a:t>5</a:t>
            </a:fld>
            <a:endParaRPr lang="cs-CZ" alt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44000" y="1344000"/>
            <a:ext cx="20072640" cy="842942"/>
          </a:xfrm>
        </p:spPr>
        <p:txBody>
          <a:bodyPr anchor="t">
            <a:noAutofit/>
          </a:bodyPr>
          <a:lstStyle/>
          <a:p>
            <a:r>
              <a:rPr lang="cs-CZ" dirty="0"/>
              <a:t>Bakalářské studium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44000" y="3158402"/>
            <a:ext cx="9743996" cy="772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4403" indent="0">
              <a:buNone/>
            </a:pPr>
            <a:r>
              <a:rPr lang="cs-CZ" sz="6720" b="1" dirty="0"/>
              <a:t>Geologie</a:t>
            </a:r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endParaRPr lang="cs-CZ" sz="2800" dirty="0"/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r>
              <a:rPr lang="cs-CZ" sz="2800" b="1" dirty="0"/>
              <a:t>Délka studia</a:t>
            </a:r>
            <a:r>
              <a:rPr lang="cs-CZ" sz="2800" dirty="0"/>
              <a:t>:	3 roky</a:t>
            </a:r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r>
              <a:rPr lang="cs-CZ" sz="2800" b="1" dirty="0"/>
              <a:t>Forma</a:t>
            </a:r>
            <a:r>
              <a:rPr lang="cs-CZ" sz="2800" dirty="0"/>
              <a:t>:		prezenční i kombinovaná</a:t>
            </a:r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endParaRPr lang="cs-CZ" sz="2800" dirty="0"/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r>
              <a:rPr lang="cs-CZ" sz="2800" b="1" dirty="0"/>
              <a:t>Uplatnění</a:t>
            </a:r>
            <a:r>
              <a:rPr lang="cs-CZ" sz="2800" dirty="0"/>
              <a:t>: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vědecké, kulturně osvětové instituce 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vysoké školy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instituce zabývající se ochranou životního prostředí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státní správa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dirty="0"/>
              <a:t>firmy zabývající se geologickým průzkumem</a:t>
            </a:r>
          </a:p>
          <a:p>
            <a:pPr>
              <a:lnSpc>
                <a:spcPct val="90000"/>
              </a:lnSpc>
              <a:spcAft>
                <a:spcPts val="1120"/>
              </a:spcAft>
              <a:buFontTx/>
              <a:buChar char="-"/>
            </a:pPr>
            <a:endParaRPr lang="cs-CZ" sz="2800" dirty="0"/>
          </a:p>
        </p:txBody>
      </p:sp>
      <p:pic>
        <p:nvPicPr>
          <p:cNvPr id="6" name="Picture 5" descr="A person using a microscope&#10;&#10;Description automatically generated with medium confidence">
            <a:extLst>
              <a:ext uri="{FF2B5EF4-FFF2-40B4-BE49-F238E27FC236}">
                <a16:creationId xmlns:a16="http://schemas.microsoft.com/office/drawing/2014/main" id="{89DC31B0-43D8-46A5-B51A-F906EB6FB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2" b="2"/>
          <a:stretch/>
        </p:blipFill>
        <p:spPr>
          <a:xfrm>
            <a:off x="11669056" y="3155173"/>
            <a:ext cx="9743996" cy="7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2051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quarter" idx="4294967295"/>
          </p:nvPr>
        </p:nvSpPr>
        <p:spPr>
          <a:xfrm>
            <a:off x="1344000" y="3158402"/>
            <a:ext cx="9743996" cy="7728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134403">
              <a:lnSpc>
                <a:spcPct val="150000"/>
              </a:lnSpc>
            </a:pPr>
            <a:r>
              <a:rPr lang="cs-CZ" sz="8213" b="1" dirty="0"/>
              <a:t>Aplikovaná a environmentální geologie</a:t>
            </a:r>
          </a:p>
          <a:p>
            <a:pPr marL="134403">
              <a:lnSpc>
                <a:spcPct val="140000"/>
              </a:lnSpc>
              <a:spcAft>
                <a:spcPts val="1120"/>
              </a:spcAft>
            </a:pPr>
            <a:endParaRPr lang="cs-CZ" sz="2053" dirty="0"/>
          </a:p>
          <a:p>
            <a:pPr marL="134403">
              <a:lnSpc>
                <a:spcPct val="140000"/>
              </a:lnSpc>
              <a:spcAft>
                <a:spcPts val="1120"/>
              </a:spcAft>
            </a:pPr>
            <a:r>
              <a:rPr lang="cs-CZ" sz="5413" b="1" dirty="0"/>
              <a:t>Délka studia:</a:t>
            </a:r>
            <a:r>
              <a:rPr lang="cs-CZ" sz="5413" dirty="0"/>
              <a:t>	3 roky</a:t>
            </a:r>
          </a:p>
          <a:p>
            <a:pPr marL="134403">
              <a:lnSpc>
                <a:spcPct val="140000"/>
              </a:lnSpc>
              <a:spcAft>
                <a:spcPts val="1120"/>
              </a:spcAft>
            </a:pPr>
            <a:r>
              <a:rPr lang="cs-CZ" sz="5413" b="1" dirty="0"/>
              <a:t>Forma:</a:t>
            </a:r>
            <a:r>
              <a:rPr lang="cs-CZ" sz="5413" dirty="0"/>
              <a:t>		prezenční i kombinovaná</a:t>
            </a:r>
          </a:p>
          <a:p>
            <a:pPr marL="134403">
              <a:lnSpc>
                <a:spcPct val="140000"/>
              </a:lnSpc>
              <a:spcAft>
                <a:spcPts val="1120"/>
              </a:spcAft>
            </a:pPr>
            <a:endParaRPr lang="cs-CZ" sz="5413" dirty="0"/>
          </a:p>
          <a:p>
            <a:pPr marL="134403">
              <a:lnSpc>
                <a:spcPct val="140000"/>
              </a:lnSpc>
              <a:spcAft>
                <a:spcPts val="1120"/>
              </a:spcAft>
            </a:pPr>
            <a:r>
              <a:rPr lang="cs-CZ" sz="5413" b="1" dirty="0"/>
              <a:t>Uplatnění v soukromých firmách, které se zabývají: </a:t>
            </a:r>
          </a:p>
          <a:p>
            <a:pPr>
              <a:lnSpc>
                <a:spcPct val="14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5413" dirty="0"/>
              <a:t>hydrogeologií</a:t>
            </a:r>
          </a:p>
          <a:p>
            <a:pPr>
              <a:lnSpc>
                <a:spcPct val="14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5413" dirty="0"/>
              <a:t>těžbou a zpracováním nerostných surovin</a:t>
            </a:r>
          </a:p>
          <a:p>
            <a:pPr>
              <a:lnSpc>
                <a:spcPct val="14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en-US" sz="5413" dirty="0"/>
              <a:t>i</a:t>
            </a:r>
            <a:r>
              <a:rPr lang="cs-CZ" sz="5413" dirty="0" err="1"/>
              <a:t>nženýrskou</a:t>
            </a:r>
            <a:r>
              <a:rPr lang="cs-CZ" sz="5413" dirty="0"/>
              <a:t> geologií</a:t>
            </a:r>
          </a:p>
          <a:p>
            <a:pPr>
              <a:lnSpc>
                <a:spcPct val="14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5413" dirty="0"/>
              <a:t>geologickým průzkumem</a:t>
            </a:r>
          </a:p>
          <a:p>
            <a:pPr>
              <a:lnSpc>
                <a:spcPct val="14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5413" dirty="0"/>
              <a:t>stavební geologií</a:t>
            </a:r>
          </a:p>
          <a:p>
            <a:pPr>
              <a:lnSpc>
                <a:spcPct val="14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en-US" sz="5413" dirty="0" err="1"/>
              <a:t>státní</a:t>
            </a:r>
            <a:r>
              <a:rPr lang="en-US" sz="5413" dirty="0"/>
              <a:t> </a:t>
            </a:r>
            <a:r>
              <a:rPr lang="en-US" sz="5413" dirty="0" err="1"/>
              <a:t>správa</a:t>
            </a:r>
            <a:endParaRPr lang="cs-CZ" sz="5413" dirty="0"/>
          </a:p>
          <a:p>
            <a:pPr>
              <a:lnSpc>
                <a:spcPct val="140000"/>
              </a:lnSpc>
              <a:spcAft>
                <a:spcPts val="1120"/>
              </a:spcAft>
              <a:buFontTx/>
              <a:buChar char="-"/>
            </a:pPr>
            <a:endParaRPr lang="cs-CZ" sz="2053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-5805800" y="11625600"/>
            <a:ext cx="470400" cy="470400"/>
          </a:xfrm>
        </p:spPr>
        <p:txBody>
          <a:bodyPr wrap="none" anchor="ctr">
            <a:normAutofit/>
          </a:bodyPr>
          <a:lstStyle/>
          <a:p>
            <a:pPr>
              <a:spcAft>
                <a:spcPts val="1120"/>
              </a:spcAft>
            </a:pPr>
            <a:fld id="{0970407D-EE58-4A0B-824B-1D3AE42DD9CF}" type="slidenum">
              <a:rPr lang="cs-CZ" altLang="cs-CZ" smtClean="0"/>
              <a:pPr>
                <a:spcAft>
                  <a:spcPts val="1120"/>
                </a:spcAft>
              </a:pPr>
              <a:t>6</a:t>
            </a:fld>
            <a:endParaRPr lang="cs-CZ" alt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44000" y="1344000"/>
            <a:ext cx="20072640" cy="842942"/>
          </a:xfrm>
        </p:spPr>
        <p:txBody>
          <a:bodyPr anchor="t">
            <a:noAutofit/>
          </a:bodyPr>
          <a:lstStyle/>
          <a:p>
            <a:r>
              <a:rPr lang="cs-CZ" dirty="0"/>
              <a:t>Bakalářské studium</a:t>
            </a:r>
          </a:p>
        </p:txBody>
      </p:sp>
      <p:pic>
        <p:nvPicPr>
          <p:cNvPr id="6" name="Picture 5" descr="A picture containing person, indoor, person, preparing&#10;&#10;Description automatically generated">
            <a:extLst>
              <a:ext uri="{FF2B5EF4-FFF2-40B4-BE49-F238E27FC236}">
                <a16:creationId xmlns:a16="http://schemas.microsoft.com/office/drawing/2014/main" id="{D8004131-3412-40F1-BDBB-85B95B5EBB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2" b="2"/>
          <a:stretch/>
        </p:blipFill>
        <p:spPr>
          <a:xfrm>
            <a:off x="11669056" y="3155173"/>
            <a:ext cx="9743996" cy="772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807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-5805800" y="11625600"/>
            <a:ext cx="470400" cy="470400"/>
          </a:xfrm>
        </p:spPr>
        <p:txBody>
          <a:bodyPr wrap="none" anchor="ctr">
            <a:normAutofit/>
          </a:bodyPr>
          <a:lstStyle/>
          <a:p>
            <a:pPr>
              <a:spcAft>
                <a:spcPts val="1120"/>
              </a:spcAft>
            </a:pPr>
            <a:fld id="{0970407D-EE58-4A0B-824B-1D3AE42DD9CF}" type="slidenum">
              <a:rPr lang="cs-CZ" altLang="cs-CZ" smtClean="0"/>
              <a:pPr>
                <a:spcAft>
                  <a:spcPts val="1120"/>
                </a:spcAft>
              </a:pPr>
              <a:t>7</a:t>
            </a:fld>
            <a:endParaRPr lang="cs-CZ" alt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44000" y="1344000"/>
            <a:ext cx="20072640" cy="842942"/>
          </a:xfrm>
        </p:spPr>
        <p:txBody>
          <a:bodyPr anchor="t">
            <a:noAutofit/>
          </a:bodyPr>
          <a:lstStyle/>
          <a:p>
            <a:r>
              <a:rPr lang="cs-CZ" dirty="0"/>
              <a:t>Bakalářské studium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432694" y="938605"/>
            <a:ext cx="7316221" cy="1502801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134403" indent="0">
              <a:buNone/>
            </a:pPr>
            <a:r>
              <a:rPr lang="en-US" sz="6720" b="1" dirty="0" err="1"/>
              <a:t>Tvůj</a:t>
            </a:r>
            <a:r>
              <a:rPr lang="en-US" sz="6720" b="1" dirty="0"/>
              <a:t> </a:t>
            </a:r>
            <a:r>
              <a:rPr lang="en-US" sz="6720" b="1" dirty="0" err="1"/>
              <a:t>první</a:t>
            </a:r>
            <a:r>
              <a:rPr lang="en-US" sz="6720" b="1" dirty="0"/>
              <a:t> </a:t>
            </a:r>
            <a:r>
              <a:rPr lang="en-US" sz="6720" b="1" dirty="0" err="1"/>
              <a:t>ročník</a:t>
            </a:r>
            <a:endParaRPr lang="cs-CZ" sz="6720" b="1" dirty="0"/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endParaRPr lang="cs-CZ" sz="2800" dirty="0"/>
          </a:p>
          <a:p>
            <a:pPr>
              <a:lnSpc>
                <a:spcPct val="90000"/>
              </a:lnSpc>
              <a:spcAft>
                <a:spcPts val="1120"/>
              </a:spcAft>
              <a:buFontTx/>
              <a:buChar char="-"/>
            </a:pPr>
            <a:endParaRPr lang="cs-CZ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36A586-7A9A-961E-625A-00B6459DE140}"/>
              </a:ext>
            </a:extLst>
          </p:cNvPr>
          <p:cNvGrpSpPr/>
          <p:nvPr/>
        </p:nvGrpSpPr>
        <p:grpSpPr>
          <a:xfrm>
            <a:off x="0" y="2647151"/>
            <a:ext cx="6294570" cy="4575551"/>
            <a:chOff x="5939998" y="1305953"/>
            <a:chExt cx="3372091" cy="2451188"/>
          </a:xfrm>
        </p:grpSpPr>
        <p:pic>
          <p:nvPicPr>
            <p:cNvPr id="9" name="Picture 8" descr="A valley between mountains&#10;&#10;Description automatically generated with low confidence">
              <a:extLst>
                <a:ext uri="{FF2B5EF4-FFF2-40B4-BE49-F238E27FC236}">
                  <a16:creationId xmlns:a16="http://schemas.microsoft.com/office/drawing/2014/main" id="{5A0411ED-A1E9-9245-98B8-9525AC708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687853"/>
              <a:ext cx="2759050" cy="20692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8365C7-B37D-0D37-28BC-BC678D61A545}"/>
                </a:ext>
              </a:extLst>
            </p:cNvPr>
            <p:cNvSpPr txBox="1"/>
            <p:nvPr/>
          </p:nvSpPr>
          <p:spPr>
            <a:xfrm>
              <a:off x="5939998" y="1305953"/>
              <a:ext cx="3372091" cy="326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Dynamická</a:t>
              </a:r>
              <a:r>
                <a:rPr lang="en-US" sz="3733" b="1" dirty="0"/>
                <a:t> </a:t>
              </a:r>
              <a:r>
                <a:rPr lang="en-US" sz="3733" b="1" dirty="0" err="1"/>
                <a:t>geologie</a:t>
              </a:r>
              <a:endParaRPr lang="en-US" sz="3733" b="1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291572B-45F9-10CD-8E17-5E53A6C9DEBA}"/>
              </a:ext>
            </a:extLst>
          </p:cNvPr>
          <p:cNvGrpSpPr/>
          <p:nvPr/>
        </p:nvGrpSpPr>
        <p:grpSpPr>
          <a:xfrm>
            <a:off x="5408650" y="2628578"/>
            <a:ext cx="12002174" cy="5255492"/>
            <a:chOff x="-2623731" y="3755215"/>
            <a:chExt cx="6429736" cy="2815442"/>
          </a:xfrm>
        </p:grpSpPr>
        <p:pic>
          <p:nvPicPr>
            <p:cNvPr id="18" name="Picture 17" descr="A person standing next to a waterfall&#10;&#10;Description automatically generated with medium confidence">
              <a:extLst>
                <a:ext uri="{FF2B5EF4-FFF2-40B4-BE49-F238E27FC236}">
                  <a16:creationId xmlns:a16="http://schemas.microsoft.com/office/drawing/2014/main" id="{30856C45-DD7C-2327-CCC3-43BF9EA49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9397" y="4128399"/>
              <a:ext cx="3256344" cy="244225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5F5F71-96FD-E1CD-3FEF-BE7DC82144CB}"/>
                </a:ext>
              </a:extLst>
            </p:cNvPr>
            <p:cNvSpPr txBox="1"/>
            <p:nvPr/>
          </p:nvSpPr>
          <p:spPr>
            <a:xfrm>
              <a:off x="-2623731" y="3755215"/>
              <a:ext cx="6429736" cy="326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Praktické</a:t>
              </a:r>
              <a:r>
                <a:rPr lang="en-US" sz="3733" b="1" dirty="0"/>
                <a:t> </a:t>
              </a:r>
              <a:r>
                <a:rPr lang="en-US" sz="3733" b="1" dirty="0" err="1"/>
                <a:t>cvičení</a:t>
              </a:r>
              <a:endParaRPr lang="cs-CZ" sz="3733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AA9A890-F9F1-17A2-0AE3-75911A4CB81B}"/>
              </a:ext>
            </a:extLst>
          </p:cNvPr>
          <p:cNvGrpSpPr/>
          <p:nvPr/>
        </p:nvGrpSpPr>
        <p:grpSpPr>
          <a:xfrm>
            <a:off x="18228553" y="7041663"/>
            <a:ext cx="3982920" cy="5499975"/>
            <a:chOff x="-3335736" y="5369663"/>
            <a:chExt cx="2133707" cy="2946415"/>
          </a:xfrm>
        </p:grpSpPr>
        <p:pic>
          <p:nvPicPr>
            <p:cNvPr id="24" name="Picture 23" descr="A skeleton&#10;&#10;Description automatically generated">
              <a:extLst>
                <a:ext uri="{FF2B5EF4-FFF2-40B4-BE49-F238E27FC236}">
                  <a16:creationId xmlns:a16="http://schemas.microsoft.com/office/drawing/2014/main" id="{3D6F7632-E57F-4133-90E6-5DF133695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483977" y="6034130"/>
              <a:ext cx="2607940" cy="19559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50FAF3-1F79-382F-1E3E-2740B5231375}"/>
                </a:ext>
              </a:extLst>
            </p:cNvPr>
            <p:cNvSpPr txBox="1"/>
            <p:nvPr/>
          </p:nvSpPr>
          <p:spPr>
            <a:xfrm>
              <a:off x="-3335736" y="5369663"/>
              <a:ext cx="2133707" cy="326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Paleontologie</a:t>
              </a:r>
              <a:endParaRPr lang="en-US" sz="3733" b="1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BB1FDF-B09B-9253-83A0-8FEA7ACAF0E1}"/>
              </a:ext>
            </a:extLst>
          </p:cNvPr>
          <p:cNvGrpSpPr/>
          <p:nvPr/>
        </p:nvGrpSpPr>
        <p:grpSpPr>
          <a:xfrm>
            <a:off x="11587516" y="2578109"/>
            <a:ext cx="5408648" cy="4549147"/>
            <a:chOff x="-31797" y="4008084"/>
            <a:chExt cx="2897490" cy="2437043"/>
          </a:xfrm>
        </p:grpSpPr>
        <p:pic>
          <p:nvPicPr>
            <p:cNvPr id="28" name="Picture 27" descr="A river running through a forest&#10;&#10;Description automatically generated with medium confidence">
              <a:extLst>
                <a:ext uri="{FF2B5EF4-FFF2-40B4-BE49-F238E27FC236}">
                  <a16:creationId xmlns:a16="http://schemas.microsoft.com/office/drawing/2014/main" id="{79D5E0E5-4C76-DA58-3901-C2334E6C1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3" y="4370477"/>
              <a:ext cx="2766200" cy="207465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804371-9073-CCB9-CF6D-78970DA07F97}"/>
                </a:ext>
              </a:extLst>
            </p:cNvPr>
            <p:cNvSpPr txBox="1"/>
            <p:nvPr/>
          </p:nvSpPr>
          <p:spPr>
            <a:xfrm>
              <a:off x="-31797" y="4008084"/>
              <a:ext cx="2759051" cy="324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Geochemie</a:t>
              </a:r>
              <a:endParaRPr lang="en-US" sz="3733" b="1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5A8CC0E-345B-7CB8-1409-5E35A1CA57C6}"/>
              </a:ext>
            </a:extLst>
          </p:cNvPr>
          <p:cNvGrpSpPr/>
          <p:nvPr/>
        </p:nvGrpSpPr>
        <p:grpSpPr>
          <a:xfrm>
            <a:off x="5945129" y="8106900"/>
            <a:ext cx="5336987" cy="4509704"/>
            <a:chOff x="6300702" y="-97758"/>
            <a:chExt cx="2859100" cy="2415913"/>
          </a:xfrm>
        </p:grpSpPr>
        <p:pic>
          <p:nvPicPr>
            <p:cNvPr id="40" name="Picture 39" descr="A group of people on a rocky beach&#10;&#10;Description automatically generated with medium confidence">
              <a:extLst>
                <a:ext uri="{FF2B5EF4-FFF2-40B4-BE49-F238E27FC236}">
                  <a16:creationId xmlns:a16="http://schemas.microsoft.com/office/drawing/2014/main" id="{9C988731-20BB-667C-D49E-97207AF5F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346" y="419497"/>
              <a:ext cx="2531544" cy="189865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3FBC59-279F-C0EB-34E9-058472C77A07}"/>
                </a:ext>
              </a:extLst>
            </p:cNvPr>
            <p:cNvSpPr txBox="1"/>
            <p:nvPr/>
          </p:nvSpPr>
          <p:spPr>
            <a:xfrm>
              <a:off x="6300702" y="-97758"/>
              <a:ext cx="2859100" cy="326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Úvodní</a:t>
              </a:r>
              <a:r>
                <a:rPr lang="en-US" sz="3733" b="1" dirty="0"/>
                <a:t> </a:t>
              </a:r>
              <a:r>
                <a:rPr lang="en-US" sz="3733" b="1" dirty="0" err="1"/>
                <a:t>soustředění</a:t>
              </a:r>
              <a:endParaRPr lang="en-US" sz="3733" b="1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7182043-42E7-E100-0554-EE0A7D87B8E6}"/>
              </a:ext>
            </a:extLst>
          </p:cNvPr>
          <p:cNvGrpSpPr/>
          <p:nvPr/>
        </p:nvGrpSpPr>
        <p:grpSpPr>
          <a:xfrm>
            <a:off x="11379200" y="7318592"/>
            <a:ext cx="7811854" cy="5245529"/>
            <a:chOff x="3168927" y="3692309"/>
            <a:chExt cx="4184922" cy="2810105"/>
          </a:xfrm>
        </p:grpSpPr>
        <p:pic>
          <p:nvPicPr>
            <p:cNvPr id="14" name="Picture 13" descr="A picture containing website&#10;&#10;Description automatically generated">
              <a:extLst>
                <a:ext uri="{FF2B5EF4-FFF2-40B4-BE49-F238E27FC236}">
                  <a16:creationId xmlns:a16="http://schemas.microsoft.com/office/drawing/2014/main" id="{D124B6B5-842C-4601-7BD2-7F2B76FC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927" y="4407267"/>
              <a:ext cx="3724706" cy="209514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77DCD98-90F4-D816-8AD5-AF65098E6E2C}"/>
                </a:ext>
              </a:extLst>
            </p:cNvPr>
            <p:cNvSpPr txBox="1"/>
            <p:nvPr/>
          </p:nvSpPr>
          <p:spPr>
            <a:xfrm>
              <a:off x="3391729" y="3692309"/>
              <a:ext cx="3962120" cy="678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600" b="1" dirty="0" err="1"/>
                <a:t>Geofyzika</a:t>
              </a:r>
              <a:r>
                <a:rPr lang="en-US" sz="3600" b="1" dirty="0"/>
                <a:t>, </a:t>
              </a:r>
              <a:r>
                <a:rPr lang="en-US" sz="3600" b="1" dirty="0" err="1"/>
                <a:t>strukturní</a:t>
              </a:r>
              <a:r>
                <a:rPr lang="en-US" sz="3600" b="1" dirty="0"/>
                <a:t> </a:t>
              </a:r>
            </a:p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600" b="1" dirty="0" err="1"/>
                <a:t>geologie</a:t>
              </a:r>
              <a:endParaRPr lang="en-US" sz="3600" b="1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B2985F-A788-2648-6357-3519BCA20DB4}"/>
              </a:ext>
            </a:extLst>
          </p:cNvPr>
          <p:cNvGrpSpPr/>
          <p:nvPr/>
        </p:nvGrpSpPr>
        <p:grpSpPr>
          <a:xfrm>
            <a:off x="291204" y="7449823"/>
            <a:ext cx="5683371" cy="5166781"/>
            <a:chOff x="18213205" y="7621110"/>
            <a:chExt cx="5683371" cy="516678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E268AF-E671-323D-50BB-76666D4B92C4}"/>
                </a:ext>
              </a:extLst>
            </p:cNvPr>
            <p:cNvSpPr txBox="1"/>
            <p:nvPr/>
          </p:nvSpPr>
          <p:spPr>
            <a:xfrm>
              <a:off x="18213206" y="7621110"/>
              <a:ext cx="5236353" cy="60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Mikroskopie</a:t>
              </a:r>
              <a:endParaRPr lang="en-US" sz="3733" b="1" dirty="0"/>
            </a:p>
          </p:txBody>
        </p:sp>
        <p:pic>
          <p:nvPicPr>
            <p:cNvPr id="2" name="Picture 1" descr="A close-up of a rock&#10;&#10;Description automatically generated with medium confidence">
              <a:extLst>
                <a:ext uri="{FF2B5EF4-FFF2-40B4-BE49-F238E27FC236}">
                  <a16:creationId xmlns:a16="http://schemas.microsoft.com/office/drawing/2014/main" id="{83194C95-9F6C-7F66-CEC4-DA032573A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"/>
            <a:stretch/>
          </p:blipFill>
          <p:spPr>
            <a:xfrm>
              <a:off x="18213205" y="8584608"/>
              <a:ext cx="5683371" cy="420328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08098A-1173-C86D-A5A8-5E631A29E930}"/>
              </a:ext>
            </a:extLst>
          </p:cNvPr>
          <p:cNvGrpSpPr/>
          <p:nvPr/>
        </p:nvGrpSpPr>
        <p:grpSpPr>
          <a:xfrm>
            <a:off x="16794338" y="2610005"/>
            <a:ext cx="5715049" cy="4104680"/>
            <a:chOff x="16971131" y="2309079"/>
            <a:chExt cx="5715049" cy="410468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ED1FDD-0C0F-FF3B-969B-7182B7F448DC}"/>
                </a:ext>
              </a:extLst>
            </p:cNvPr>
            <p:cNvSpPr txBox="1"/>
            <p:nvPr/>
          </p:nvSpPr>
          <p:spPr>
            <a:xfrm>
              <a:off x="16971131" y="2309079"/>
              <a:ext cx="5236353" cy="60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Mineralogie</a:t>
              </a:r>
              <a:endParaRPr lang="en-US" sz="3733" b="1" dirty="0"/>
            </a:p>
          </p:txBody>
        </p:sp>
        <p:pic>
          <p:nvPicPr>
            <p:cNvPr id="10" name="Picture 9" descr="A picture containing dessert&#10;&#10;Description automatically generated">
              <a:extLst>
                <a:ext uri="{FF2B5EF4-FFF2-40B4-BE49-F238E27FC236}">
                  <a16:creationId xmlns:a16="http://schemas.microsoft.com/office/drawing/2014/main" id="{F42783BA-FC54-0262-A22B-D63B7EE8E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4966" y="2953650"/>
              <a:ext cx="5381214" cy="3460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389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CDEEB3-79D0-47A6-BBE9-828C0CF1E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313FD9E2-7E1E-4187-94A7-134B0FED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Bakalářské studium</a:t>
            </a: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BC0EDC8D-F0DE-4CB5-9DCA-DA3AFBB3B3D3}"/>
              </a:ext>
            </a:extLst>
          </p:cNvPr>
          <p:cNvSpPr txBox="1">
            <a:spLocks/>
          </p:cNvSpPr>
          <p:nvPr/>
        </p:nvSpPr>
        <p:spPr>
          <a:xfrm>
            <a:off x="1344001" y="3155176"/>
            <a:ext cx="13879990" cy="394820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>
            <a:normAutofit lnSpcReduction="10000"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403" indent="0">
              <a:buNone/>
            </a:pPr>
            <a:r>
              <a:rPr lang="en-US" sz="6720" b="1" kern="0" dirty="0"/>
              <a:t>Management </a:t>
            </a:r>
            <a:r>
              <a:rPr lang="en-US" sz="6720" b="1" kern="0" dirty="0" err="1"/>
              <a:t>vodních</a:t>
            </a:r>
            <a:r>
              <a:rPr lang="en-US" sz="6720" b="1" kern="0" dirty="0"/>
              <a:t> </a:t>
            </a:r>
            <a:r>
              <a:rPr lang="en-US" sz="6720" b="1" kern="0" dirty="0" err="1"/>
              <a:t>zdrojů</a:t>
            </a:r>
            <a:endParaRPr lang="en-US" sz="6720" b="1" kern="0" dirty="0"/>
          </a:p>
          <a:p>
            <a:pPr marL="134403" indent="0">
              <a:buNone/>
            </a:pPr>
            <a:r>
              <a:rPr lang="cs-CZ" sz="3733" dirty="0">
                <a:solidFill>
                  <a:schemeClr val="accent1"/>
                </a:solidFill>
              </a:rPr>
              <a:t>specializace Aplikované a environmentální geologie</a:t>
            </a:r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endParaRPr lang="cs-CZ" kern="0" dirty="0"/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r>
              <a:rPr lang="cs-CZ" b="1" kern="0" dirty="0"/>
              <a:t>Délka studia</a:t>
            </a:r>
            <a:r>
              <a:rPr lang="cs-CZ" kern="0" dirty="0"/>
              <a:t>:	3 roky</a:t>
            </a:r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r>
              <a:rPr lang="cs-CZ" b="1" kern="0" dirty="0"/>
              <a:t>Forma</a:t>
            </a:r>
            <a:r>
              <a:rPr lang="cs-CZ" kern="0" dirty="0"/>
              <a:t>:		prezenční i kombinovaná</a:t>
            </a:r>
          </a:p>
          <a:p>
            <a:pPr marL="134403" indent="0">
              <a:lnSpc>
                <a:spcPct val="90000"/>
              </a:lnSpc>
              <a:spcAft>
                <a:spcPts val="1120"/>
              </a:spcAft>
              <a:buNone/>
            </a:pPr>
            <a:endParaRPr lang="cs-CZ" kern="0" dirty="0"/>
          </a:p>
          <a:p>
            <a:pPr>
              <a:lnSpc>
                <a:spcPct val="90000"/>
              </a:lnSpc>
              <a:spcAft>
                <a:spcPts val="1120"/>
              </a:spcAft>
              <a:buFontTx/>
              <a:buChar char="-"/>
            </a:pPr>
            <a:endParaRPr lang="cs-CZ" kern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62E99-D614-4BAD-8D7D-0B19EC20BA02}"/>
              </a:ext>
            </a:extLst>
          </p:cNvPr>
          <p:cNvSpPr txBox="1"/>
          <p:nvPr/>
        </p:nvSpPr>
        <p:spPr>
          <a:xfrm>
            <a:off x="8482679" y="7109330"/>
            <a:ext cx="6741312" cy="39703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Přednášky zajištěné odborníky z praxe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Bakalářské práce řešené ve spolupráci s firmami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Špičkové přístrojové a softwarové vybavení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Zajištění praxe již v průběhu studia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Terénní exkurze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latin typeface="+mj-lt"/>
              </a:rPr>
              <a:t>Individuální přístup během studia</a:t>
            </a:r>
          </a:p>
          <a:p>
            <a:endParaRPr lang="en-US" sz="28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E4AAFA-987B-4E05-AF9D-71DD55D02876}"/>
              </a:ext>
            </a:extLst>
          </p:cNvPr>
          <p:cNvSpPr txBox="1"/>
          <p:nvPr/>
        </p:nvSpPr>
        <p:spPr>
          <a:xfrm>
            <a:off x="1344000" y="7103381"/>
            <a:ext cx="7138678" cy="390004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34403">
              <a:lnSpc>
                <a:spcPct val="90000"/>
              </a:lnSpc>
              <a:spcAft>
                <a:spcPts val="1120"/>
              </a:spcAft>
            </a:pPr>
            <a:r>
              <a:rPr lang="cs-CZ" sz="2800" b="1" kern="0" dirty="0"/>
              <a:t>Uplatnění</a:t>
            </a:r>
            <a:r>
              <a:rPr lang="cs-CZ" sz="2800" kern="0" dirty="0"/>
              <a:t>: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kern="0" dirty="0"/>
              <a:t>vědecké, kulturně osvětové instituce 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kern="0" dirty="0"/>
              <a:t>vysoké školy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kern="0" dirty="0"/>
              <a:t>instituce zabývající se ochranou životního prostředí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kern="0" dirty="0"/>
              <a:t>státní správa</a:t>
            </a:r>
          </a:p>
          <a:p>
            <a:pPr lvl="1">
              <a:lnSpc>
                <a:spcPct val="90000"/>
              </a:lnSpc>
              <a:spcAft>
                <a:spcPts val="1120"/>
              </a:spcAft>
              <a:buFont typeface="Arial" panose="020B0604020202020204" pitchFamily="34" charset="0"/>
              <a:buChar char="•"/>
            </a:pPr>
            <a:r>
              <a:rPr lang="cs-CZ" sz="2800" kern="0" dirty="0"/>
              <a:t>firmy zabývající se geologickým průzkumem</a:t>
            </a:r>
          </a:p>
        </p:txBody>
      </p:sp>
      <p:pic>
        <p:nvPicPr>
          <p:cNvPr id="15" name="Picture 14" descr="Two people looking at a computer screen&#10;&#10;Description automatically generated">
            <a:extLst>
              <a:ext uri="{FF2B5EF4-FFF2-40B4-BE49-F238E27FC236}">
                <a16:creationId xmlns:a16="http://schemas.microsoft.com/office/drawing/2014/main" id="{7BC2F7DB-9BD6-44E7-851A-96349B260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2051" y="3065777"/>
            <a:ext cx="5352355" cy="80304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6A11CE-8F55-4B7E-BC59-D794975B3E31}"/>
              </a:ext>
            </a:extLst>
          </p:cNvPr>
          <p:cNvSpPr/>
          <p:nvPr/>
        </p:nvSpPr>
        <p:spPr bwMode="auto">
          <a:xfrm>
            <a:off x="1344001" y="3155176"/>
            <a:ext cx="13879990" cy="7941095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170688" tIns="85344" rIns="170688" bIns="85344" numCol="1" rtlCol="0" anchor="t" anchorCtr="0" compatLnSpc="1">
            <a:prstTxWarp prst="textNoShape">
              <a:avLst/>
            </a:prstTxWarp>
          </a:bodyPr>
          <a:lstStyle/>
          <a:p>
            <a:pPr defTabSz="1706918"/>
            <a:endParaRPr lang="en-US" sz="4480"/>
          </a:p>
        </p:txBody>
      </p:sp>
    </p:spTree>
    <p:extLst>
      <p:ext uri="{BB962C8B-B14F-4D97-AF65-F5344CB8AC3E}">
        <p14:creationId xmlns:p14="http://schemas.microsoft.com/office/powerpoint/2010/main" val="574973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-5805800" y="11625600"/>
            <a:ext cx="470400" cy="470400"/>
          </a:xfrm>
        </p:spPr>
        <p:txBody>
          <a:bodyPr wrap="none" anchor="ctr">
            <a:normAutofit/>
          </a:bodyPr>
          <a:lstStyle/>
          <a:p>
            <a:pPr>
              <a:spcAft>
                <a:spcPts val="1120"/>
              </a:spcAft>
            </a:pPr>
            <a:fld id="{0970407D-EE58-4A0B-824B-1D3AE42DD9CF}" type="slidenum">
              <a:rPr lang="cs-CZ" altLang="cs-CZ" smtClean="0"/>
              <a:pPr>
                <a:spcAft>
                  <a:spcPts val="1120"/>
                </a:spcAft>
              </a:pPr>
              <a:t>9</a:t>
            </a:fld>
            <a:endParaRPr lang="cs-CZ" alt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44000" y="1344000"/>
            <a:ext cx="20072640" cy="842942"/>
          </a:xfrm>
        </p:spPr>
        <p:txBody>
          <a:bodyPr anchor="t">
            <a:noAutofit/>
          </a:bodyPr>
          <a:lstStyle/>
          <a:p>
            <a:r>
              <a:rPr lang="en-US" dirty="0"/>
              <a:t>Management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zdrojů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183701" y="1264931"/>
            <a:ext cx="8436135" cy="1298711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0" rIns="0" bIns="0" rtlCol="0" anchor="t">
            <a:noAutofit/>
          </a:bodyPr>
          <a:lstStyle/>
          <a:p>
            <a:pPr marL="133985" indent="0" algn="ctr">
              <a:buNone/>
            </a:pPr>
            <a:r>
              <a:rPr lang="en-US" sz="4800" b="1" dirty="0" err="1"/>
              <a:t>Specializované</a:t>
            </a:r>
            <a:r>
              <a:rPr lang="en-US" sz="4800" b="1" dirty="0"/>
              <a:t> </a:t>
            </a:r>
            <a:r>
              <a:rPr lang="en-US" sz="4800" b="1" dirty="0" err="1"/>
              <a:t>předměty</a:t>
            </a:r>
            <a:endParaRPr lang="cs-CZ" sz="4800" b="1" dirty="0">
              <a:cs typeface="Arial"/>
            </a:endParaRPr>
          </a:p>
          <a:p>
            <a:pPr marL="133985" indent="0" algn="ctr">
              <a:lnSpc>
                <a:spcPct val="90000"/>
              </a:lnSpc>
              <a:spcAft>
                <a:spcPts val="1120"/>
              </a:spcAft>
              <a:buNone/>
            </a:pPr>
            <a:endParaRPr lang="cs-CZ" sz="1600" dirty="0">
              <a:cs typeface="Arial"/>
            </a:endParaRPr>
          </a:p>
          <a:p>
            <a:pPr marL="469900" indent="-335915" algn="ctr">
              <a:lnSpc>
                <a:spcPct val="90000"/>
              </a:lnSpc>
              <a:spcAft>
                <a:spcPts val="1120"/>
              </a:spcAft>
              <a:buFontTx/>
              <a:buChar char="-"/>
            </a:pPr>
            <a:endParaRPr lang="cs-CZ" sz="1600" dirty="0"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52F9FE-FF5C-6D6D-45B4-D8E6C119129C}"/>
              </a:ext>
            </a:extLst>
          </p:cNvPr>
          <p:cNvGrpSpPr/>
          <p:nvPr/>
        </p:nvGrpSpPr>
        <p:grpSpPr>
          <a:xfrm>
            <a:off x="42672" y="2217040"/>
            <a:ext cx="9593495" cy="6047778"/>
            <a:chOff x="-1" y="2647151"/>
            <a:chExt cx="9593495" cy="60477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8365C7-B37D-0D37-28BC-BC678D61A545}"/>
                </a:ext>
              </a:extLst>
            </p:cNvPr>
            <p:cNvSpPr txBox="1"/>
            <p:nvPr/>
          </p:nvSpPr>
          <p:spPr>
            <a:xfrm>
              <a:off x="-1" y="2647151"/>
              <a:ext cx="9593495" cy="1126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Udržitelný</a:t>
              </a:r>
              <a:r>
                <a:rPr lang="en-US" sz="3733" b="1" dirty="0"/>
                <a:t> </a:t>
              </a:r>
              <a:r>
                <a:rPr lang="en-US" sz="3733" b="1" dirty="0" err="1"/>
                <a:t>rozvoj</a:t>
              </a:r>
              <a:r>
                <a:rPr lang="en-US" sz="3733" b="1" dirty="0"/>
                <a:t> – </a:t>
              </a:r>
              <a:r>
                <a:rPr lang="en-US" sz="3733" b="1" dirty="0" err="1"/>
                <a:t>největší</a:t>
              </a:r>
              <a:r>
                <a:rPr lang="en-US" sz="3733" b="1" dirty="0"/>
                <a:t> </a:t>
              </a:r>
              <a:r>
                <a:rPr lang="en-US" sz="3733" b="1" dirty="0" err="1"/>
                <a:t>výzva</a:t>
              </a:r>
              <a:r>
                <a:rPr lang="en-US" sz="3733" b="1" dirty="0"/>
                <a:t> </a:t>
              </a:r>
              <a:r>
                <a:rPr lang="en-US" sz="3733" b="1" dirty="0" err="1"/>
                <a:t>společnosti</a:t>
              </a:r>
              <a:r>
                <a:rPr lang="en-US" sz="3733" b="1" dirty="0"/>
                <a:t>?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3CB377C-DA97-9FBA-FC05-DC75EFA7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669" y="3806473"/>
              <a:ext cx="7622993" cy="4888456"/>
            </a:xfrm>
            <a:prstGeom prst="roundRect">
              <a:avLst>
                <a:gd name="adj" fmla="val 9594"/>
              </a:avLst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DA6D3B-1752-932C-F1B5-0060701B406E}"/>
              </a:ext>
            </a:extLst>
          </p:cNvPr>
          <p:cNvGrpSpPr/>
          <p:nvPr/>
        </p:nvGrpSpPr>
        <p:grpSpPr>
          <a:xfrm>
            <a:off x="8573467" y="2253462"/>
            <a:ext cx="6645683" cy="5748089"/>
            <a:chOff x="11182271" y="2702203"/>
            <a:chExt cx="6645683" cy="574808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5F5F71-96FD-E1CD-3FEF-BE7DC82144CB}"/>
                </a:ext>
              </a:extLst>
            </p:cNvPr>
            <p:cNvSpPr txBox="1"/>
            <p:nvPr/>
          </p:nvSpPr>
          <p:spPr>
            <a:xfrm>
              <a:off x="11182271" y="2702203"/>
              <a:ext cx="5102112" cy="60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Klimatické</a:t>
              </a:r>
              <a:r>
                <a:rPr lang="en-US" sz="3733" b="1" dirty="0"/>
                <a:t> </a:t>
              </a:r>
              <a:r>
                <a:rPr lang="en-US" sz="3733" b="1" dirty="0" err="1"/>
                <a:t>změny</a:t>
              </a:r>
              <a:endParaRPr lang="cs-CZ" sz="3733" dirty="0"/>
            </a:p>
          </p:txBody>
        </p:sp>
        <p:pic>
          <p:nvPicPr>
            <p:cNvPr id="19" name="Picture 18" descr="A picture containing snow, outdoor, mountain, sky&#10;&#10;Description automatically generated">
              <a:extLst>
                <a:ext uri="{FF2B5EF4-FFF2-40B4-BE49-F238E27FC236}">
                  <a16:creationId xmlns:a16="http://schemas.microsoft.com/office/drawing/2014/main" id="{C16B1A75-5C66-5F6E-F709-B5966782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6354" y="3499092"/>
              <a:ext cx="6601600" cy="49512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C508F9-A92E-1CC4-CA7D-37B6EEAD93FA}"/>
              </a:ext>
            </a:extLst>
          </p:cNvPr>
          <p:cNvGrpSpPr/>
          <p:nvPr/>
        </p:nvGrpSpPr>
        <p:grpSpPr>
          <a:xfrm>
            <a:off x="15049632" y="2253462"/>
            <a:ext cx="5336987" cy="7182728"/>
            <a:chOff x="16906752" y="2310133"/>
            <a:chExt cx="5336987" cy="718272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3FBC59-279F-C0EB-34E9-058472C77A07}"/>
                </a:ext>
              </a:extLst>
            </p:cNvPr>
            <p:cNvSpPr txBox="1"/>
            <p:nvPr/>
          </p:nvSpPr>
          <p:spPr>
            <a:xfrm>
              <a:off x="16906752" y="2310133"/>
              <a:ext cx="5336987" cy="60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Hydrologie</a:t>
              </a:r>
              <a:endParaRPr lang="en-US" sz="3733" b="1" dirty="0"/>
            </a:p>
          </p:txBody>
        </p:sp>
        <p:pic>
          <p:nvPicPr>
            <p:cNvPr id="23" name="Picture 22" descr="A picture containing outdoor, nature, rock, surrounded&#10;&#10;Description automatically generated">
              <a:extLst>
                <a:ext uri="{FF2B5EF4-FFF2-40B4-BE49-F238E27FC236}">
                  <a16:creationId xmlns:a16="http://schemas.microsoft.com/office/drawing/2014/main" id="{62A8DAF9-AB56-B64B-98B2-8B60EB61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3638" y="2994309"/>
              <a:ext cx="4350270" cy="649855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6BE8C9-1F37-20EB-029E-6E06122B8139}"/>
              </a:ext>
            </a:extLst>
          </p:cNvPr>
          <p:cNvGrpSpPr/>
          <p:nvPr/>
        </p:nvGrpSpPr>
        <p:grpSpPr>
          <a:xfrm>
            <a:off x="331342" y="8273541"/>
            <a:ext cx="12683052" cy="4159196"/>
            <a:chOff x="-2108024" y="8125898"/>
            <a:chExt cx="12683052" cy="4159196"/>
          </a:xfrm>
        </p:grpSpPr>
        <p:pic>
          <p:nvPicPr>
            <p:cNvPr id="1030" name="Picture 6" descr="Hydrology/Hydrogeology - Master's Programme in Earth Science 2022/2023 -  Uppsala University, Sweden&#10;https://www.uu.se/digitalAssets/729/c_729588-l_1-k_image.jpg">
              <a:extLst>
                <a:ext uri="{FF2B5EF4-FFF2-40B4-BE49-F238E27FC236}">
                  <a16:creationId xmlns:a16="http://schemas.microsoft.com/office/drawing/2014/main" id="{8D1237BE-1923-7978-9E56-3F21924F5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2551" y="8716829"/>
              <a:ext cx="7850183" cy="3568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FED1FDD-0C0F-FF3B-969B-7182B7F448DC}"/>
                </a:ext>
              </a:extLst>
            </p:cNvPr>
            <p:cNvSpPr txBox="1"/>
            <p:nvPr/>
          </p:nvSpPr>
          <p:spPr>
            <a:xfrm>
              <a:off x="-2108024" y="8125898"/>
              <a:ext cx="12683052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600" b="1" dirty="0" err="1"/>
                <a:t>Aplikovaná</a:t>
              </a:r>
              <a:r>
                <a:rPr lang="en-US" sz="3600" b="1" dirty="0"/>
                <a:t> </a:t>
              </a:r>
              <a:r>
                <a:rPr lang="en-US" sz="3600" b="1" dirty="0" err="1"/>
                <a:t>hydrologie</a:t>
              </a:r>
              <a:r>
                <a:rPr lang="en-US" sz="3600" b="1" dirty="0"/>
                <a:t> a </a:t>
              </a:r>
              <a:r>
                <a:rPr lang="en-US" sz="3600" b="1" dirty="0" err="1"/>
                <a:t>vodní</a:t>
              </a:r>
              <a:r>
                <a:rPr lang="en-US" sz="3600" b="1" dirty="0"/>
                <a:t> </a:t>
              </a:r>
              <a:r>
                <a:rPr lang="en-US" sz="3600" b="1" dirty="0" err="1"/>
                <a:t>hospodářství</a:t>
              </a:r>
              <a:r>
                <a:rPr lang="en-US" sz="3600" b="1" dirty="0"/>
                <a:t> </a:t>
              </a:r>
              <a:r>
                <a:rPr lang="en-US" sz="3600" b="1" dirty="0" err="1"/>
                <a:t>krajiny</a:t>
              </a:r>
              <a:endParaRPr lang="en-US" sz="3600" b="1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60A8121-68BF-4D23-DACE-4ACCD9D8DDC5}"/>
              </a:ext>
            </a:extLst>
          </p:cNvPr>
          <p:cNvSpPr/>
          <p:nvPr/>
        </p:nvSpPr>
        <p:spPr bwMode="auto">
          <a:xfrm>
            <a:off x="138564" y="2253462"/>
            <a:ext cx="19598224" cy="101792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0481DF8-884A-5619-ED36-114BF800DC8E}"/>
              </a:ext>
            </a:extLst>
          </p:cNvPr>
          <p:cNvGrpSpPr/>
          <p:nvPr/>
        </p:nvGrpSpPr>
        <p:grpSpPr>
          <a:xfrm>
            <a:off x="11207102" y="2316435"/>
            <a:ext cx="10397187" cy="7434814"/>
            <a:chOff x="11225520" y="6635869"/>
            <a:chExt cx="10397187" cy="7434814"/>
          </a:xfrm>
        </p:grpSpPr>
        <p:pic>
          <p:nvPicPr>
            <p:cNvPr id="1032" name="Picture 8" descr="Balneology">
              <a:extLst>
                <a:ext uri="{FF2B5EF4-FFF2-40B4-BE49-F238E27FC236}">
                  <a16:creationId xmlns:a16="http://schemas.microsoft.com/office/drawing/2014/main" id="{2B70644E-D522-4EA6-2398-D6851F4CA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8299" y="7263123"/>
              <a:ext cx="10204408" cy="6807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77DCD98-90F4-D816-8AD5-AF65098E6E2C}"/>
                </a:ext>
              </a:extLst>
            </p:cNvPr>
            <p:cNvSpPr txBox="1"/>
            <p:nvPr/>
          </p:nvSpPr>
          <p:spPr>
            <a:xfrm>
              <a:off x="11225520" y="6635869"/>
              <a:ext cx="9247609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600" b="1" dirty="0" err="1"/>
                <a:t>Balneologie</a:t>
              </a:r>
              <a:endParaRPr lang="en-US" sz="3600" b="1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A50FAF3-1F79-382F-1E3E-2740B5231375}"/>
              </a:ext>
            </a:extLst>
          </p:cNvPr>
          <p:cNvSpPr txBox="1"/>
          <p:nvPr/>
        </p:nvSpPr>
        <p:spPr>
          <a:xfrm>
            <a:off x="11379200" y="10525134"/>
            <a:ext cx="3982920" cy="112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4403">
              <a:lnSpc>
                <a:spcPct val="90000"/>
              </a:lnSpc>
              <a:spcAft>
                <a:spcPts val="1120"/>
              </a:spcAft>
            </a:pPr>
            <a:r>
              <a:rPr lang="en-US" sz="3733" b="1" dirty="0"/>
              <a:t>… a </a:t>
            </a:r>
            <a:r>
              <a:rPr lang="en-US" sz="3733" b="1" dirty="0" err="1"/>
              <a:t>mnohem</a:t>
            </a:r>
            <a:r>
              <a:rPr lang="en-US" sz="3733" b="1" dirty="0"/>
              <a:t> </a:t>
            </a:r>
            <a:r>
              <a:rPr lang="en-US" sz="3733" b="1" dirty="0" err="1"/>
              <a:t>více</a:t>
            </a:r>
            <a:endParaRPr lang="en-US" sz="3733" b="1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79B3F57-972F-1F79-F69E-07DACA448720}"/>
              </a:ext>
            </a:extLst>
          </p:cNvPr>
          <p:cNvGrpSpPr/>
          <p:nvPr/>
        </p:nvGrpSpPr>
        <p:grpSpPr>
          <a:xfrm>
            <a:off x="2090740" y="7796135"/>
            <a:ext cx="6392151" cy="4747055"/>
            <a:chOff x="-7973914" y="-999202"/>
            <a:chExt cx="6392151" cy="474705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804371-9073-CCB9-CF6D-78970DA07F97}"/>
                </a:ext>
              </a:extLst>
            </p:cNvPr>
            <p:cNvSpPr txBox="1"/>
            <p:nvPr/>
          </p:nvSpPr>
          <p:spPr>
            <a:xfrm>
              <a:off x="-7973914" y="-999202"/>
              <a:ext cx="5150229" cy="605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Životní</a:t>
              </a:r>
              <a:r>
                <a:rPr lang="en-US" sz="3733" b="1" dirty="0"/>
                <a:t> </a:t>
              </a:r>
              <a:r>
                <a:rPr lang="en-US" sz="3733" b="1" dirty="0" err="1"/>
                <a:t>prostředí</a:t>
              </a:r>
              <a:r>
                <a:rPr lang="en-US" sz="3733" b="1" dirty="0"/>
                <a:t> ČR</a:t>
              </a:r>
            </a:p>
          </p:txBody>
        </p:sp>
        <p:pic>
          <p:nvPicPr>
            <p:cNvPr id="1034" name="Picture 10" descr="Explore the Beauty of Czech Nature! Let's Go Hiking | Foreigners.cz Blog">
              <a:extLst>
                <a:ext uri="{FF2B5EF4-FFF2-40B4-BE49-F238E27FC236}">
                  <a16:creationId xmlns:a16="http://schemas.microsoft.com/office/drawing/2014/main" id="{C7BC2212-790B-80FA-A0D1-836F3F9ED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806491" y="-400936"/>
              <a:ext cx="6224728" cy="414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78400DF-2904-A9C3-2564-766A56A877D5}"/>
              </a:ext>
            </a:extLst>
          </p:cNvPr>
          <p:cNvGrpSpPr/>
          <p:nvPr/>
        </p:nvGrpSpPr>
        <p:grpSpPr>
          <a:xfrm>
            <a:off x="1946372" y="2301229"/>
            <a:ext cx="13040251" cy="5257929"/>
            <a:chOff x="189894" y="5186874"/>
            <a:chExt cx="13040251" cy="5257929"/>
          </a:xfrm>
        </p:grpSpPr>
        <p:pic>
          <p:nvPicPr>
            <p:cNvPr id="1028" name="Picture 4" descr="http://www.differencebetween.net/language/words-language/differences-between-dam-and-reservoir/Differences Between Dam and Reservoir">
              <a:extLst>
                <a:ext uri="{FF2B5EF4-FFF2-40B4-BE49-F238E27FC236}">
                  <a16:creationId xmlns:a16="http://schemas.microsoft.com/office/drawing/2014/main" id="{DA97E766-C8F6-A7BF-2C88-5E9B750EA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91" y="5779601"/>
              <a:ext cx="6253622" cy="466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E268AF-E671-323D-50BB-76666D4B92C4}"/>
                </a:ext>
              </a:extLst>
            </p:cNvPr>
            <p:cNvSpPr txBox="1"/>
            <p:nvPr/>
          </p:nvSpPr>
          <p:spPr>
            <a:xfrm>
              <a:off x="189894" y="5186874"/>
              <a:ext cx="13040251" cy="60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403">
                <a:lnSpc>
                  <a:spcPct val="90000"/>
                </a:lnSpc>
                <a:spcAft>
                  <a:spcPts val="1120"/>
                </a:spcAft>
              </a:pPr>
              <a:r>
                <a:rPr lang="en-US" sz="3733" b="1" dirty="0" err="1"/>
                <a:t>Globální</a:t>
              </a:r>
              <a:r>
                <a:rPr lang="en-US" sz="3733" b="1" dirty="0"/>
                <a:t> </a:t>
              </a:r>
              <a:r>
                <a:rPr lang="en-US" sz="3733" b="1" dirty="0" err="1"/>
                <a:t>rizika</a:t>
              </a:r>
              <a:r>
                <a:rPr lang="en-US" sz="3733" b="1" dirty="0"/>
                <a:t> </a:t>
              </a:r>
              <a:r>
                <a:rPr lang="en-US" sz="3733" b="1" dirty="0" err="1"/>
                <a:t>vodního</a:t>
              </a:r>
              <a:r>
                <a:rPr lang="en-US" sz="3733" b="1" dirty="0"/>
                <a:t> </a:t>
              </a:r>
              <a:r>
                <a:rPr lang="en-US" sz="3733" b="1" dirty="0" err="1"/>
                <a:t>hospodářství</a:t>
              </a:r>
              <a:endParaRPr lang="en-US" sz="3733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9386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6" grpId="0"/>
    </p:bld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CZ.potx" id="{45F6B7E5-7C04-4D6F-988C-FDDEAE8B644B}" vid="{0017D97F-3299-46A0-BBAA-D432C306E01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prezentace-sci-cz</Template>
  <TotalTime>938</TotalTime>
  <Words>1303</Words>
  <Application>Microsoft Office PowerPoint</Application>
  <PresentationFormat>Vlastní</PresentationFormat>
  <Paragraphs>272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5" baseType="lpstr">
      <vt:lpstr>Arial</vt:lpstr>
      <vt:lpstr>Muni</vt:lpstr>
      <vt:lpstr>Muni Bold</vt:lpstr>
      <vt:lpstr>Muni Medium</vt:lpstr>
      <vt:lpstr>Tahoma</vt:lpstr>
      <vt:lpstr>Wingdings</vt:lpstr>
      <vt:lpstr>Prezentace_MU_CZ</vt:lpstr>
      <vt:lpstr>  </vt:lpstr>
      <vt:lpstr>Prezentace aplikace PowerPoint</vt:lpstr>
      <vt:lpstr>Formy studia</vt:lpstr>
      <vt:lpstr>Bakalářské programy</vt:lpstr>
      <vt:lpstr>Bakalářské studium</vt:lpstr>
      <vt:lpstr>Bakalářské studium</vt:lpstr>
      <vt:lpstr>Bakalářské studium</vt:lpstr>
      <vt:lpstr>Bakalářské studium</vt:lpstr>
      <vt:lpstr>Management vodních zdrojů</vt:lpstr>
      <vt:lpstr>Management vodních zdrojů </vt:lpstr>
      <vt:lpstr>Budoucnost hydrogeologie</vt:lpstr>
      <vt:lpstr>Navazující studium</vt:lpstr>
      <vt:lpstr>Možnosti studia a univerzitní podpory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Brno – tvoje město </vt:lpstr>
      <vt:lpstr>Prezentace aplikace PowerPoint</vt:lpstr>
      <vt:lpstr>Přihláška ke studiu</vt:lpstr>
      <vt:lpstr>Zajímavé odkazy</vt:lpstr>
      <vt:lpstr>Zajímavé odkazy</vt:lpstr>
      <vt:lpstr>Provedeme vás: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Zachovalová</dc:creator>
  <cp:lastModifiedBy>Tereza Malá</cp:lastModifiedBy>
  <cp:revision>366</cp:revision>
  <cp:lastPrinted>2022-08-11T06:26:39Z</cp:lastPrinted>
  <dcterms:created xsi:type="dcterms:W3CDTF">2019-07-22T10:11:27Z</dcterms:created>
  <dcterms:modified xsi:type="dcterms:W3CDTF">2023-01-16T11:17:53Z</dcterms:modified>
</cp:coreProperties>
</file>