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0" r:id="rId3"/>
    <p:sldId id="261" r:id="rId4"/>
    <p:sldId id="264" r:id="rId5"/>
    <p:sldId id="265" r:id="rId6"/>
    <p:sldId id="317" r:id="rId7"/>
    <p:sldId id="289" r:id="rId8"/>
    <p:sldId id="290" r:id="rId9"/>
    <p:sldId id="291" r:id="rId10"/>
    <p:sldId id="292" r:id="rId11"/>
    <p:sldId id="318" r:id="rId12"/>
    <p:sldId id="319" r:id="rId13"/>
    <p:sldId id="320" r:id="rId14"/>
    <p:sldId id="321" r:id="rId15"/>
    <p:sldId id="322" r:id="rId16"/>
    <p:sldId id="324" r:id="rId17"/>
    <p:sldId id="323" r:id="rId18"/>
    <p:sldId id="330" r:id="rId19"/>
    <p:sldId id="326" r:id="rId20"/>
    <p:sldId id="327" r:id="rId21"/>
    <p:sldId id="328" r:id="rId22"/>
    <p:sldId id="315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6327" autoAdjust="0"/>
  </p:normalViewPr>
  <p:slideViewPr>
    <p:cSldViewPr snapToGrid="0">
      <p:cViewPr varScale="1">
        <p:scale>
          <a:sx n="123" d="100"/>
          <a:sy n="123" d="100"/>
        </p:scale>
        <p:origin x="560" y="19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gmar Vágnerová Linnertová" userId="b66a495b-e6fd-4afc-a5de-617c540651c8" providerId="ADAL" clId="{31F6BD59-4127-3045-9C0B-586E7331A509}"/>
    <pc:docChg chg="modSld">
      <pc:chgData name="Dagmar Vágnerová Linnertová" userId="b66a495b-e6fd-4afc-a5de-617c540651c8" providerId="ADAL" clId="{31F6BD59-4127-3045-9C0B-586E7331A509}" dt="2020-10-18T17:43:33.024" v="11" actId="20577"/>
      <pc:docMkLst>
        <pc:docMk/>
      </pc:docMkLst>
      <pc:sldChg chg="modSp mod">
        <pc:chgData name="Dagmar Vágnerová Linnertová" userId="b66a495b-e6fd-4afc-a5de-617c540651c8" providerId="ADAL" clId="{31F6BD59-4127-3045-9C0B-586E7331A509}" dt="2020-10-18T17:43:33.024" v="11" actId="20577"/>
        <pc:sldMkLst>
          <pc:docMk/>
          <pc:sldMk cId="2243650002" sldId="256"/>
        </pc:sldMkLst>
        <pc:spChg chg="mod">
          <ac:chgData name="Dagmar Vágnerová Linnertová" userId="b66a495b-e6fd-4afc-a5de-617c540651c8" providerId="ADAL" clId="{31F6BD59-4127-3045-9C0B-586E7331A509}" dt="2020-10-18T17:43:33.024" v="11" actId="20577"/>
          <ac:spMkLst>
            <pc:docMk/>
            <pc:sldMk cId="2243650002" sldId="256"/>
            <ac:spMk id="5" creationId="{7FFCCA9A-C593-194D-8648-67B69E174DAF}"/>
          </ac:spMkLst>
        </pc:spChg>
      </pc:sldChg>
    </pc:docChg>
  </pc:docChgLst>
  <pc:docChgLst>
    <pc:chgData name="Dagmar Vágnerová Linnertová" userId="b66a495b-e6fd-4afc-a5de-617c540651c8" providerId="ADAL" clId="{FF37E65C-702D-AE44-BF4E-416F63C56890}"/>
    <pc:docChg chg="undo custSel modSld">
      <pc:chgData name="Dagmar Vágnerová Linnertová" userId="b66a495b-e6fd-4afc-a5de-617c540651c8" providerId="ADAL" clId="{FF37E65C-702D-AE44-BF4E-416F63C56890}" dt="2020-10-20T09:54:51.148" v="79" actId="20577"/>
      <pc:docMkLst>
        <pc:docMk/>
      </pc:docMkLst>
      <pc:sldChg chg="modSp mod">
        <pc:chgData name="Dagmar Vágnerová Linnertová" userId="b66a495b-e6fd-4afc-a5de-617c540651c8" providerId="ADAL" clId="{FF37E65C-702D-AE44-BF4E-416F63C56890}" dt="2020-10-20T09:54:34.302" v="78" actId="20577"/>
        <pc:sldMkLst>
          <pc:docMk/>
          <pc:sldMk cId="1309471679" sldId="260"/>
        </pc:sldMkLst>
        <pc:spChg chg="mod">
          <ac:chgData name="Dagmar Vágnerová Linnertová" userId="b66a495b-e6fd-4afc-a5de-617c540651c8" providerId="ADAL" clId="{FF37E65C-702D-AE44-BF4E-416F63C56890}" dt="2020-10-20T09:54:34.302" v="78" actId="20577"/>
          <ac:spMkLst>
            <pc:docMk/>
            <pc:sldMk cId="1309471679" sldId="260"/>
            <ac:spMk id="3" creationId="{00000000-0000-0000-0000-000000000000}"/>
          </ac:spMkLst>
        </pc:spChg>
      </pc:sldChg>
      <pc:sldChg chg="modSp mod">
        <pc:chgData name="Dagmar Vágnerová Linnertová" userId="b66a495b-e6fd-4afc-a5de-617c540651c8" providerId="ADAL" clId="{FF37E65C-702D-AE44-BF4E-416F63C56890}" dt="2020-10-20T06:56:16.762" v="75" actId="20577"/>
        <pc:sldMkLst>
          <pc:docMk/>
          <pc:sldMk cId="2302554864" sldId="261"/>
        </pc:sldMkLst>
        <pc:spChg chg="mod">
          <ac:chgData name="Dagmar Vágnerová Linnertová" userId="b66a495b-e6fd-4afc-a5de-617c540651c8" providerId="ADAL" clId="{FF37E65C-702D-AE44-BF4E-416F63C56890}" dt="2020-10-20T06:56:16.762" v="75" actId="20577"/>
          <ac:spMkLst>
            <pc:docMk/>
            <pc:sldMk cId="2302554864" sldId="261"/>
            <ac:spMk id="3" creationId="{00000000-0000-0000-0000-000000000000}"/>
          </ac:spMkLst>
        </pc:spChg>
      </pc:sldChg>
      <pc:sldChg chg="modSp mod">
        <pc:chgData name="Dagmar Vágnerová Linnertová" userId="b66a495b-e6fd-4afc-a5de-617c540651c8" providerId="ADAL" clId="{FF37E65C-702D-AE44-BF4E-416F63C56890}" dt="2020-10-20T09:54:51.148" v="79" actId="20577"/>
        <pc:sldMkLst>
          <pc:docMk/>
          <pc:sldMk cId="162679256" sldId="265"/>
        </pc:sldMkLst>
        <pc:spChg chg="mod">
          <ac:chgData name="Dagmar Vágnerová Linnertová" userId="b66a495b-e6fd-4afc-a5de-617c540651c8" providerId="ADAL" clId="{FF37E65C-702D-AE44-BF4E-416F63C56890}" dt="2020-10-20T09:54:51.148" v="79" actId="20577"/>
          <ac:spMkLst>
            <pc:docMk/>
            <pc:sldMk cId="162679256" sldId="265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Pages 86–</a:t>
            </a:r>
            <a:r>
              <a:rPr lang="en-US" baseline="0" dirty="0"/>
              <a:t>90, 93</a:t>
            </a:r>
            <a:r>
              <a:rPr lang="en-US" dirty="0"/>
              <a:t>–</a:t>
            </a:r>
            <a:r>
              <a:rPr lang="en-US" baseline="0" dirty="0"/>
              <a:t>94</a:t>
            </a:r>
            <a:endParaRPr lang="en-US" dirty="0"/>
          </a:p>
          <a:p>
            <a:endParaRPr lang="en-US" dirty="0"/>
          </a:p>
          <a:p>
            <a:r>
              <a:rPr lang="en-US" baseline="0" dirty="0"/>
              <a:t>With a market-value strategy, or constant proportions strategy, you can measure mean first and then the weight or the weight first and then measure mean.</a:t>
            </a:r>
          </a:p>
          <a:p>
            <a:br>
              <a:rPr lang="en-US" baseline="0" dirty="0"/>
            </a:br>
            <a:r>
              <a:rPr lang="en-US" baseline="0" dirty="0"/>
              <a:t>Weighted averages occur throughout finance in all areas, including corporate finance (weighted average cost of capital) and investments (portfolio returns).</a:t>
            </a:r>
          </a:p>
          <a:p>
            <a:endParaRPr lang="en-US" baseline="0" dirty="0"/>
          </a:p>
          <a:p>
            <a:r>
              <a:rPr lang="en-US" baseline="0" dirty="0"/>
              <a:t>A key feature of weighted averages is that the weights must sum to 1 (they can, however, be negative, depending on the application). A weighted mean in which the weights are probabilities is an expected value.</a:t>
            </a:r>
          </a:p>
          <a:p>
            <a:endParaRPr lang="en-US" baseline="0" dirty="0"/>
          </a:p>
          <a:p>
            <a:r>
              <a:rPr lang="en-US" baseline="0" dirty="0"/>
              <a:t>Geometric means are most commonly used with rates of return, rates of change over time, growth rates, and so on.</a:t>
            </a:r>
          </a:p>
          <a:p>
            <a:r>
              <a:rPr lang="en-US" baseline="0" dirty="0"/>
              <a:t> </a:t>
            </a:r>
          </a:p>
          <a:p>
            <a:r>
              <a:rPr lang="en-US" baseline="0" dirty="0"/>
              <a:t>One problem we encounter with geometric returns (or one advantage of them over arithmetic) lies in how we handle negative returns. In using geometric mean returns, we normally add 1 to each return before taking the product and root and then subtract 1 from the resulting root.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E082-497E-4349-A5E8-A37370746D6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6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1447800"/>
            <a:ext cx="11176000" cy="6858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b="1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b="1"/>
            </a:lvl2pPr>
            <a:lvl3pPr marL="0" indent="0">
              <a:spcBef>
                <a:spcPts val="0"/>
              </a:spcBef>
              <a:buFont typeface="Arial" pitchFamily="34" charset="0"/>
              <a:buNone/>
              <a:defRPr b="1"/>
            </a:lvl3pPr>
            <a:lvl4pPr marL="0" indent="0">
              <a:spcBef>
                <a:spcPts val="0"/>
              </a:spcBef>
              <a:buFont typeface="Arial" pitchFamily="34" charset="0"/>
              <a:buNone/>
              <a:defRPr b="1"/>
            </a:lvl4pPr>
            <a:lvl5pPr marL="0" indent="0">
              <a:spcBef>
                <a:spcPts val="0"/>
              </a:spcBef>
              <a:buFont typeface="Arial" pitchFamily="34" charset="0"/>
              <a:buNone/>
              <a:defRPr b="1"/>
            </a:lvl5pPr>
            <a:lvl6pPr marL="0" indent="0">
              <a:spcBef>
                <a:spcPts val="0"/>
              </a:spcBef>
              <a:buNone/>
              <a:defRPr b="1"/>
            </a:lvl6pPr>
            <a:lvl7pPr marL="0" indent="0">
              <a:spcBef>
                <a:spcPts val="0"/>
              </a:spcBef>
              <a:buNone/>
              <a:defRPr b="1"/>
            </a:lvl7pPr>
            <a:lvl8pPr marL="0" indent="0">
              <a:spcBef>
                <a:spcPts val="0"/>
              </a:spcBef>
              <a:buNone/>
              <a:defRPr b="1"/>
            </a:lvl8pPr>
            <a:lvl9pPr marL="0" indent="0">
              <a:spcBef>
                <a:spcPts val="0"/>
              </a:spcBef>
              <a:buNone/>
              <a:defRPr b="1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243139"/>
            <a:ext cx="11167872" cy="3929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6678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9159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5" r:id="rId15"/>
    <p:sldLayoutId id="2147483696" r:id="rId16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jf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4B1CD7-D7B3-484B-BBBB-3D56B026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Bohatství země – Online Workshop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9B1FCD-51F3-5446-8716-E4FE959F46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1CF2F6-0DF4-CD43-9666-ACF8E758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Problematika časové hodnoty peněz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FFCCA9A-C593-194D-8648-67B69E174D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kern="1200" dirty="0">
                <a:solidFill>
                  <a:prstClr val="black"/>
                </a:solidFill>
                <a:latin typeface="Calibri"/>
              </a:rPr>
              <a:t>Dagmar </a:t>
            </a:r>
            <a:r>
              <a:rPr lang="en-US" kern="1200" dirty="0" err="1">
                <a:solidFill>
                  <a:prstClr val="black"/>
                </a:solidFill>
                <a:latin typeface="Calibri"/>
              </a:rPr>
              <a:t>Vágnerová</a:t>
            </a:r>
            <a:r>
              <a:rPr lang="en-US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kern="1200" dirty="0" err="1">
                <a:solidFill>
                  <a:prstClr val="black"/>
                </a:solidFill>
                <a:latin typeface="Calibri"/>
              </a:rPr>
              <a:t>Linnertov</a:t>
            </a:r>
            <a:r>
              <a:rPr lang="cs-CZ" kern="1200" dirty="0">
                <a:solidFill>
                  <a:prstClr val="black"/>
                </a:solidFill>
                <a:latin typeface="Calibri"/>
              </a:rPr>
              <a:t>á</a:t>
            </a:r>
            <a:br>
              <a:rPr lang="cs-CZ" kern="1200" dirty="0">
                <a:solidFill>
                  <a:prstClr val="black"/>
                </a:solidFill>
                <a:latin typeface="Calibri"/>
              </a:rPr>
            </a:br>
            <a:r>
              <a:rPr lang="cs-CZ" kern="1200" dirty="0" err="1">
                <a:solidFill>
                  <a:prstClr val="black"/>
                </a:solidFill>
                <a:latin typeface="Calibri"/>
              </a:rPr>
              <a:t>dagmar.linnertova@mail.muni.cz</a:t>
            </a:r>
            <a:br>
              <a:rPr lang="cs-CZ" kern="1200" dirty="0">
                <a:solidFill>
                  <a:prstClr val="black"/>
                </a:solidFill>
                <a:latin typeface="Calibri"/>
              </a:rPr>
            </a:br>
            <a:r>
              <a:rPr lang="cs-CZ" kern="1200" dirty="0">
                <a:solidFill>
                  <a:prstClr val="black"/>
                </a:solidFill>
                <a:latin typeface="Calibri"/>
              </a:rPr>
              <a:t>Luděk </a:t>
            </a:r>
            <a:r>
              <a:rPr lang="cs-CZ" kern="1200" dirty="0" err="1">
                <a:solidFill>
                  <a:prstClr val="black"/>
                </a:solidFill>
                <a:latin typeface="Calibri"/>
              </a:rPr>
              <a:t>Benada</a:t>
            </a:r>
            <a:br>
              <a:rPr lang="cs-CZ" kern="1200" dirty="0">
                <a:solidFill>
                  <a:prstClr val="black"/>
                </a:solidFill>
                <a:latin typeface="Calibri"/>
              </a:rPr>
            </a:br>
            <a:r>
              <a:rPr lang="cs-CZ" kern="1200" dirty="0" err="1">
                <a:solidFill>
                  <a:prstClr val="black"/>
                </a:solidFill>
                <a:latin typeface="Calibri"/>
              </a:rPr>
              <a:t>benada@mail.muni.cz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365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Postup při výpočtu našeho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Správné zpracování veličin přes jednotlivé průměry</a:t>
            </a:r>
          </a:p>
          <a:p>
            <a:r>
              <a:rPr lang="cs-CZ" dirty="0"/>
              <a:t>Správné převody veličin přes devizové kurzy</a:t>
            </a:r>
          </a:p>
          <a:p>
            <a:r>
              <a:rPr lang="cs-CZ" dirty="0"/>
              <a:t>Správné vyčíslení CF</a:t>
            </a:r>
          </a:p>
          <a:p>
            <a:pPr lvl="1"/>
            <a:r>
              <a:rPr lang="cs-CZ" dirty="0"/>
              <a:t>+ tržby z prodeje</a:t>
            </a:r>
          </a:p>
          <a:p>
            <a:pPr lvl="1"/>
            <a:r>
              <a:rPr lang="cs-CZ" dirty="0"/>
              <a:t>- náklady</a:t>
            </a:r>
          </a:p>
          <a:p>
            <a:pPr lvl="2"/>
            <a:r>
              <a:rPr lang="cs-CZ" dirty="0"/>
              <a:t>Počáteční investice</a:t>
            </a:r>
          </a:p>
          <a:p>
            <a:pPr lvl="2"/>
            <a:r>
              <a:rPr lang="cs-CZ" dirty="0"/>
              <a:t>Obnovovací investice</a:t>
            </a:r>
          </a:p>
          <a:p>
            <a:pPr lvl="2"/>
            <a:r>
              <a:rPr lang="cs-CZ" dirty="0"/>
              <a:t>Případně další náklady...	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7804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výpočtu našeho projektu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Správné přiřazení CF k danému časovému okamžiku</a:t>
                </a:r>
              </a:p>
              <a:p>
                <a:pPr lvl="1"/>
                <a:r>
                  <a:rPr lang="cs-CZ" dirty="0"/>
                  <a:t>Pokud se jedno plněné uskuteční např. v roce 3 a druhé v roce 4. – </a:t>
                </a:r>
                <a:r>
                  <a:rPr lang="cs-CZ" dirty="0">
                    <a:solidFill>
                      <a:srgbClr val="C00000"/>
                    </a:solidFill>
                  </a:rPr>
                  <a:t>NELZE MEZISEBOU SEČÍT</a:t>
                </a:r>
              </a:p>
              <a:p>
                <a:pPr lvl="2"/>
                <a:r>
                  <a:rPr lang="cs-CZ" dirty="0"/>
                  <a:t>Řeší se přes časovou hodnotu peněz a diskontování ke stejnému časovému okamžiku (u nás k času t = 0, tj. k současnosti)</a:t>
                </a:r>
              </a:p>
              <a:p>
                <a:r>
                  <a:rPr lang="cs-CZ" dirty="0"/>
                  <a:t>Určení diskontního faktoru, WACC, resp.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𝑊𝐴𝐶𝐶</m:t>
                                </m:r>
                              </m:e>
                            </m:d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dirty="0"/>
                  <a:t>, kde </a:t>
                </a:r>
                <a:r>
                  <a:rPr lang="cs-CZ" i="1" dirty="0"/>
                  <a:t>n </a:t>
                </a:r>
                <a:r>
                  <a:rPr lang="cs-CZ" dirty="0"/>
                  <a:t>je počet období mezi okamžikem </a:t>
                </a:r>
                <a:r>
                  <a:rPr lang="cs-CZ" i="1" dirty="0"/>
                  <a:t>t</a:t>
                </a:r>
                <a:r>
                  <a:rPr lang="cs-CZ" dirty="0"/>
                  <a:t> a </a:t>
                </a:r>
                <a:r>
                  <a:rPr lang="cs-CZ" dirty="0" err="1"/>
                  <a:t>sučasností</a:t>
                </a:r>
                <a:r>
                  <a:rPr lang="cs-CZ" dirty="0"/>
                  <a:t> </a:t>
                </a:r>
                <a:r>
                  <a:rPr lang="cs-CZ" i="1" dirty="0"/>
                  <a:t>t </a:t>
                </a:r>
                <a:r>
                  <a:rPr lang="cs-CZ" dirty="0"/>
                  <a:t>= 0</a:t>
                </a:r>
              </a:p>
              <a:p>
                <a:r>
                  <a:rPr lang="cs-CZ" dirty="0"/>
                  <a:t>Výpočet NPV</a:t>
                </a:r>
              </a:p>
              <a:p>
                <a:r>
                  <a:rPr lang="cs-CZ" dirty="0"/>
                  <a:t>Kritické zhodnocení výsledku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38" t="-2154" r="-2978" b="-73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2569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váženého průměru pro stanovení objemu výroby</a:t>
            </a:r>
            <a:endParaRPr lang="en-US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2331850" y="2409044"/>
          <a:ext cx="7891891" cy="291400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5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5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8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4544">
                <a:tc rowSpan="7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Scénař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Množství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Váha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Množství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x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Váha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956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100 000 000,00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0,01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1000000,00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894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120 000 000,00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0,02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2400000,00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894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80 000 000,00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0,02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1600000,00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894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70 000 000,00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0,15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10500000,00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576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10 000 000,00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0,80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8000000,00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553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  <a:latin typeface="Cambria" panose="02040503050406030204" pitchFamily="18" charset="0"/>
                        </a:rPr>
                        <a:t>Suma vah </a:t>
                      </a:r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</a:rPr>
                        <a:t>1,00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</a:rPr>
                        <a:t>23 500 000,00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9008D9D-6D85-5A43-88BD-3D00F94F5B28}"/>
              </a:ext>
            </a:extLst>
          </p:cNvPr>
          <p:cNvSpPr txBox="1"/>
          <p:nvPr/>
        </p:nvSpPr>
        <p:spPr>
          <a:xfrm>
            <a:off x="4142243" y="1773240"/>
            <a:ext cx="4376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Kolik budu vyrábět?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7F3A1E8-33FA-834B-B093-8458C6605F2C}"/>
              </a:ext>
            </a:extLst>
          </p:cNvPr>
          <p:cNvSpPr txBox="1"/>
          <p:nvPr/>
        </p:nvSpPr>
        <p:spPr>
          <a:xfrm>
            <a:off x="2911012" y="5578012"/>
            <a:ext cx="6298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23 500 000 t</a:t>
            </a:r>
            <a:r>
              <a:rPr lang="en-US" b="1" dirty="0" err="1">
                <a:latin typeface="Cambria" panose="02040503050406030204" pitchFamily="18" charset="0"/>
              </a:rPr>
              <a:t>olik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budu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vyrábět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ročně</a:t>
            </a:r>
            <a:r>
              <a:rPr lang="cs-CZ" b="1" dirty="0">
                <a:latin typeface="Cambria" panose="02040503050406030204" pitchFamily="18" charset="0"/>
              </a:rPr>
              <a:t> od roku </a:t>
            </a:r>
            <a:r>
              <a:rPr lang="cs-CZ" b="1" i="1" dirty="0">
                <a:latin typeface="Cambria" panose="02040503050406030204" pitchFamily="18" charset="0"/>
              </a:rPr>
              <a:t>t</a:t>
            </a:r>
            <a:r>
              <a:rPr lang="cs-CZ" b="1" dirty="0">
                <a:latin typeface="Cambria" panose="02040503050406030204" pitchFamily="18" charset="0"/>
              </a:rPr>
              <a:t> =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7652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</a:t>
            </a:r>
            <a:r>
              <a:rPr lang="en-US" dirty="0" err="1"/>
              <a:t>geometrick</a:t>
            </a:r>
            <a:r>
              <a:rPr lang="cs-CZ" dirty="0" err="1"/>
              <a:t>ého</a:t>
            </a:r>
            <a:r>
              <a:rPr lang="cs-CZ" dirty="0"/>
              <a:t> průměru pro stanovení prodejní ceny v librách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Zástupný symbol pro obsah 5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2672988" y="2349302"/>
              <a:ext cx="6939935" cy="3645446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17543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6111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9071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6424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46946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683764"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4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Cena za 100 kusů v librách</a:t>
                          </a:r>
                        </a:p>
                        <a:p>
                          <a:pPr algn="r" fontAlgn="b"/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591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A</a:t>
                          </a:r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2,00</a:t>
                          </a:r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5038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B</a:t>
                          </a:r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6,00</a:t>
                          </a:r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5038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C</a:t>
                          </a:r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5,00</a:t>
                          </a:r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85038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D</a:t>
                          </a:r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7,00</a:t>
                          </a:r>
                          <a:endParaRPr lang="en-US" sz="1400" b="0" i="0" u="none" strike="noStrike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85038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E</a:t>
                          </a:r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8,00</a:t>
                          </a:r>
                          <a:endParaRPr lang="en-US" sz="1400" b="0" i="0" u="none" strike="noStrike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85038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F</a:t>
                          </a:r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7,00</a:t>
                          </a:r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85038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G</a:t>
                          </a:r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5,00</a:t>
                          </a:r>
                          <a:endParaRPr lang="en-US" sz="1400" b="0" i="0" u="none" strike="noStrike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9929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cs-CZ" sz="1400" b="1" i="0" u="none" strike="noStrike" dirty="0" err="1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oučin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117600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99290">
                    <a:tc gridSpan="2">
                      <a:txBody>
                        <a:bodyPr/>
                        <a:lstStyle/>
                        <a:p>
                          <a:pPr algn="l" fontAlgn="b"/>
                          <a:r>
                            <a:rPr lang="pl-PL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7.Odmocnina </a:t>
                          </a:r>
                          <a:r>
                            <a:rPr lang="pl-PL" sz="1400" b="1" i="0" u="none" strike="noStrike" dirty="0" err="1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součinu</a:t>
                          </a:r>
                          <a:r>
                            <a:rPr lang="pl-PL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pl-PL" sz="1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cs-CZ" sz="1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deg>
                                <m:e>
                                  <m:r>
                                    <a:rPr lang="cs-CZ" sz="1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𝟏𝟏𝟕𝟔𝟎𝟎</m:t>
                                  </m:r>
                                </m:e>
                              </m:rad>
                            </m:oMath>
                          </a14:m>
                          <a:endParaRPr lang="pl-PL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5,3 liber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Cena</a:t>
                          </a:r>
                          <a:r>
                            <a:rPr lang="cs-CZ" sz="1400" b="1" i="0" u="none" strike="noStrike" baseline="0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 za 1 kus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0,053 liber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Zástupný symbol pro obsah 5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2672988" y="2349302"/>
              <a:ext cx="6939935" cy="3645446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17543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6111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9071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6424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46946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683764"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4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Cena za 100 kusů v librách</a:t>
                          </a:r>
                        </a:p>
                        <a:p>
                          <a:pPr algn="r" fontAlgn="b"/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591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A</a:t>
                          </a:r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2,00</a:t>
                          </a:r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5038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B</a:t>
                          </a:r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6,00</a:t>
                          </a:r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5038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C</a:t>
                          </a:r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5,00</a:t>
                          </a:r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85038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D</a:t>
                          </a:r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7,00</a:t>
                          </a:r>
                          <a:endParaRPr lang="en-US" sz="1400" b="0" i="0" u="none" strike="noStrike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85038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E</a:t>
                          </a:r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8,00</a:t>
                          </a:r>
                          <a:endParaRPr lang="en-US" sz="1400" b="0" i="0" u="none" strike="noStrike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85038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F</a:t>
                          </a:r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7,00</a:t>
                          </a:r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85038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G</a:t>
                          </a:r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5,00</a:t>
                          </a:r>
                          <a:endParaRPr lang="en-US" sz="1400" b="0" i="0" u="none" strike="noStrike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9929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cs-CZ" sz="1400" b="1" i="0" u="none" strike="noStrike" dirty="0" err="1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oučin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117600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36245">
                    <a:tc gridSpan="2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372" t="-728571" r="-103717" b="-2285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5,3 liber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Cena</a:t>
                          </a:r>
                          <a:r>
                            <a:rPr lang="cs-CZ" sz="1400" b="1" i="0" u="none" strike="noStrike" baseline="0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 za 1 kus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0,053 liber</a:t>
                          </a:r>
                          <a:endParaRPr lang="en-US" sz="14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38110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aritmetického průměru pro stanovení kurzu</a:t>
            </a:r>
            <a:endParaRPr lang="en-US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2785956" y="2537212"/>
          <a:ext cx="6176811" cy="33432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02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55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5069">
                <a:tc rowSpan="15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Kurz</a:t>
                      </a:r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</a:rPr>
                        <a:t>CZK/Libra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</a:rPr>
                        <a:t>Libra/CZK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069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2006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41,58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0,0241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069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2007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40,62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0,0246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069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2008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31,42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0,0318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069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2009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29,70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0,0337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069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2010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29,49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0,0339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069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2011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28,35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0,0353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069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2012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31,02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0,0322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069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30,60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0,0327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069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34,16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0,0293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069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37,60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0,0266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069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33,12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0,0302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069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Suma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376,64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0,33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50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0309005"/>
                  </a:ext>
                </a:extLst>
              </a:tr>
              <a:tr h="215069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AP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33,42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0,03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88128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Stanovení tržeb na roční bázi v CZK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Tržby = kolik vyrobím x za kolik budu prodávat v librách x kurz CZK/Libra (nebo Libra/CZK?)</a:t>
            </a:r>
          </a:p>
          <a:p>
            <a:endParaRPr lang="cs-CZ" dirty="0"/>
          </a:p>
          <a:p>
            <a:r>
              <a:rPr lang="cs-CZ" dirty="0"/>
              <a:t>Tržby = 23.500.000 </a:t>
            </a:r>
            <a:r>
              <a:rPr lang="cs-CZ" dirty="0" err="1"/>
              <a:t>x</a:t>
            </a:r>
            <a:r>
              <a:rPr lang="cs-CZ" dirty="0"/>
              <a:t> 0,053x 33,4216</a:t>
            </a:r>
          </a:p>
          <a:p>
            <a:r>
              <a:rPr lang="cs-CZ" dirty="0"/>
              <a:t>Tržby =</a:t>
            </a:r>
            <a:r>
              <a:rPr lang="cs-CZ" b="1" dirty="0"/>
              <a:t> 41.633.168,54 CZK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i="1" dirty="0"/>
              <a:t>(projevuje se zde vliv zaokrouhlování)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80062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tržeb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845275" y="2518954"/>
          <a:ext cx="8513806" cy="115100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630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45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92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6660">
                <a:tc>
                  <a:txBody>
                    <a:bodyPr/>
                    <a:lstStyle/>
                    <a:p>
                      <a:r>
                        <a:rPr lang="cs-CZ" dirty="0"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Cambria" panose="02040503050406030204" pitchFamily="18" charset="0"/>
                        </a:rPr>
                        <a:t>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Cambria" panose="020405030504060302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343">
                <a:tc>
                  <a:txBody>
                    <a:bodyPr/>
                    <a:lstStyle/>
                    <a:p>
                      <a:r>
                        <a:rPr lang="cs-CZ" sz="1400" b="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b="1" dirty="0">
                          <a:latin typeface="Calibri" panose="020F0502020204030204" pitchFamily="34" charset="0"/>
                        </a:rPr>
                        <a:t>41.633.168,54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b="1" dirty="0">
                          <a:latin typeface="Calibri" panose="020F0502020204030204" pitchFamily="34" charset="0"/>
                        </a:rPr>
                        <a:t>41.633.168,54</a:t>
                      </a:r>
                    </a:p>
                    <a:p>
                      <a:endParaRPr lang="cs-CZ" sz="15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41.633.168,54</a:t>
                      </a: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41.633.168,54</a:t>
                      </a: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41.633.168,54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383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nákladů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478135"/>
              </p:ext>
            </p:extLst>
          </p:nvPr>
        </p:nvGraphicFramePr>
        <p:xfrm>
          <a:off x="2033588" y="2718350"/>
          <a:ext cx="8081961" cy="258269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5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4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73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91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92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3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0</a:t>
                      </a:r>
                      <a:endParaRPr lang="cs-CZ" sz="13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1</a:t>
                      </a:r>
                      <a:endParaRPr lang="cs-CZ" sz="13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2</a:t>
                      </a:r>
                      <a:endParaRPr lang="cs-CZ" sz="13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3…..</a:t>
                      </a:r>
                      <a:endParaRPr lang="cs-CZ" sz="13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5</a:t>
                      </a:r>
                      <a:endParaRPr lang="cs-CZ" sz="13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…..</a:t>
                      </a:r>
                      <a:endParaRPr lang="cs-CZ" sz="13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19</a:t>
                      </a:r>
                      <a:endParaRPr lang="cs-CZ" sz="13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20</a:t>
                      </a:r>
                      <a:endParaRPr lang="cs-CZ" sz="13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17">
                <a:tc>
                  <a:txBody>
                    <a:bodyPr/>
                    <a:lstStyle/>
                    <a:p>
                      <a:r>
                        <a:rPr lang="cs-CZ" sz="1200" dirty="0"/>
                        <a:t>Poč. investice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-20</a:t>
                      </a:r>
                      <a:r>
                        <a:rPr lang="cs-CZ" sz="1200" baseline="0" dirty="0"/>
                        <a:t> mil.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717">
                <a:tc>
                  <a:txBody>
                    <a:bodyPr/>
                    <a:lstStyle/>
                    <a:p>
                      <a:r>
                        <a:rPr lang="cs-CZ" sz="1200" dirty="0"/>
                        <a:t>Obnovovací</a:t>
                      </a:r>
                      <a:r>
                        <a:rPr lang="cs-CZ" sz="1200" baseline="0" dirty="0"/>
                        <a:t> investice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-5 mil.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…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378">
                <a:tc>
                  <a:txBody>
                    <a:bodyPr/>
                    <a:lstStyle/>
                    <a:p>
                      <a:r>
                        <a:rPr lang="cs-CZ" sz="1200" dirty="0"/>
                        <a:t>FC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-1,2 mil.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-1,2 mil.</a:t>
                      </a:r>
                    </a:p>
                    <a:p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-1,2 mil.</a:t>
                      </a:r>
                    </a:p>
                    <a:p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-1,2 mil.</a:t>
                      </a:r>
                    </a:p>
                    <a:p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-1,2 mil.</a:t>
                      </a:r>
                    </a:p>
                    <a:p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-1,2 mil.</a:t>
                      </a:r>
                    </a:p>
                    <a:p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-1,2 mil.</a:t>
                      </a:r>
                    </a:p>
                    <a:p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717">
                <a:tc>
                  <a:txBody>
                    <a:bodyPr/>
                    <a:lstStyle/>
                    <a:p>
                      <a:r>
                        <a:rPr lang="cs-CZ" sz="1200" dirty="0"/>
                        <a:t>VC 18 </a:t>
                      </a:r>
                      <a:r>
                        <a:rPr lang="en-GB" sz="1200" dirty="0"/>
                        <a:t>% z</a:t>
                      </a:r>
                      <a:r>
                        <a:rPr lang="en-GB" sz="1200" baseline="0" dirty="0"/>
                        <a:t> </a:t>
                      </a:r>
                      <a:r>
                        <a:rPr lang="cs-CZ" sz="1200" baseline="0" dirty="0"/>
                        <a:t>tržeb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/>
                        <a:t>0</a:t>
                      </a:r>
                      <a:endParaRPr lang="cs-CZ" sz="12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200" kern="1200" dirty="0"/>
                        <a:t>- 7,5</a:t>
                      </a:r>
                      <a:r>
                        <a:rPr lang="cs-CZ" sz="1200" kern="1200" baseline="0" dirty="0"/>
                        <a:t> </a:t>
                      </a:r>
                      <a:r>
                        <a:rPr lang="cs-CZ" sz="1200" kern="1200" dirty="0"/>
                        <a:t>mil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- 7,5 mil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- 7,5 mil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- 7,5 mil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- 7,5 mil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- 7,5 mil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217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016809"/>
              </p:ext>
            </p:extLst>
          </p:nvPr>
        </p:nvGraphicFramePr>
        <p:xfrm>
          <a:off x="2033589" y="3578525"/>
          <a:ext cx="8081961" cy="250141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5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4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73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91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92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sz="13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0</a:t>
                      </a:r>
                      <a:endParaRPr lang="cs-CZ" sz="13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1</a:t>
                      </a:r>
                      <a:endParaRPr lang="cs-CZ" sz="13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2</a:t>
                      </a:r>
                      <a:endParaRPr lang="cs-CZ" sz="13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3…..</a:t>
                      </a:r>
                      <a:endParaRPr lang="cs-CZ" sz="13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5</a:t>
                      </a:r>
                      <a:endParaRPr lang="cs-CZ" sz="13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…..</a:t>
                      </a:r>
                      <a:endParaRPr lang="cs-CZ" sz="13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19</a:t>
                      </a:r>
                      <a:endParaRPr lang="cs-CZ" sz="13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20</a:t>
                      </a:r>
                      <a:endParaRPr lang="cs-CZ" sz="13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17">
                <a:tc>
                  <a:txBody>
                    <a:bodyPr/>
                    <a:lstStyle/>
                    <a:p>
                      <a:r>
                        <a:rPr lang="cs-CZ" sz="1200" dirty="0"/>
                        <a:t>Poč. investice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-20</a:t>
                      </a:r>
                      <a:r>
                        <a:rPr lang="cs-CZ" sz="1200" baseline="0" dirty="0"/>
                        <a:t> mil.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717">
                <a:tc>
                  <a:txBody>
                    <a:bodyPr/>
                    <a:lstStyle/>
                    <a:p>
                      <a:r>
                        <a:rPr lang="cs-CZ" sz="1200" dirty="0"/>
                        <a:t>Obnovovací</a:t>
                      </a:r>
                      <a:r>
                        <a:rPr lang="cs-CZ" sz="1200" baseline="0" dirty="0"/>
                        <a:t> investice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-5 mil.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…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378">
                <a:tc>
                  <a:txBody>
                    <a:bodyPr/>
                    <a:lstStyle/>
                    <a:p>
                      <a:r>
                        <a:rPr lang="cs-CZ" sz="1200" dirty="0"/>
                        <a:t>FC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-1,2 mil.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-1,2 mil.</a:t>
                      </a:r>
                    </a:p>
                    <a:p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-1,2 mil.</a:t>
                      </a:r>
                    </a:p>
                    <a:p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-1,2 mil.</a:t>
                      </a:r>
                    </a:p>
                    <a:p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-1,2 mil.</a:t>
                      </a:r>
                    </a:p>
                    <a:p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-1,2 mil.</a:t>
                      </a:r>
                    </a:p>
                    <a:p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-1,2 mil.</a:t>
                      </a:r>
                    </a:p>
                    <a:p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717">
                <a:tc>
                  <a:txBody>
                    <a:bodyPr/>
                    <a:lstStyle/>
                    <a:p>
                      <a:r>
                        <a:rPr lang="cs-CZ" sz="1200" dirty="0"/>
                        <a:t>VC 18 </a:t>
                      </a:r>
                      <a:r>
                        <a:rPr lang="en-GB" sz="1200" dirty="0"/>
                        <a:t>% z</a:t>
                      </a:r>
                      <a:r>
                        <a:rPr lang="en-GB" sz="1200" baseline="0" dirty="0"/>
                        <a:t> </a:t>
                      </a:r>
                      <a:r>
                        <a:rPr lang="cs-CZ" sz="1200" baseline="0" dirty="0"/>
                        <a:t>tržeb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cs-CZ" sz="1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/>
                        <a:t>0</a:t>
                      </a:r>
                      <a:endParaRPr lang="cs-CZ" sz="12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200" kern="1200" dirty="0"/>
                        <a:t>- 7,5</a:t>
                      </a:r>
                      <a:r>
                        <a:rPr lang="cs-CZ" sz="1200" kern="1200" baseline="0" dirty="0"/>
                        <a:t> </a:t>
                      </a:r>
                      <a:r>
                        <a:rPr lang="cs-CZ" sz="1200" kern="1200" dirty="0"/>
                        <a:t>mil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- 7,5 mil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- 7,5 mil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- 7,5 mil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- 7,5 mil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- 7,5 mil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223503"/>
              </p:ext>
            </p:extLst>
          </p:nvPr>
        </p:nvGraphicFramePr>
        <p:xfrm>
          <a:off x="1817665" y="1983062"/>
          <a:ext cx="8513806" cy="117087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0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45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92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6532"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cs-CZ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  <a:endParaRPr lang="cs-CZ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  <a:endParaRPr lang="cs-CZ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</a:t>
                      </a:r>
                      <a:endParaRPr lang="cs-CZ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…..</a:t>
                      </a:r>
                      <a:endParaRPr lang="cs-CZ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18</a:t>
                      </a:r>
                      <a:endParaRPr lang="cs-CZ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19</a:t>
                      </a:r>
                      <a:endParaRPr lang="cs-CZ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20</a:t>
                      </a:r>
                      <a:endParaRPr lang="cs-CZ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343"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cs-CZ" sz="12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cs-CZ" sz="12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41.633.168,54</a:t>
                      </a:r>
                      <a:endParaRPr lang="cs-CZ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41.633.168,54</a:t>
                      </a:r>
                    </a:p>
                    <a:p>
                      <a:endParaRPr lang="cs-CZ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41.633.168,54</a:t>
                      </a:r>
                      <a:endParaRPr kumimoji="0" lang="cs-CZ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41.633.168,54</a:t>
                      </a:r>
                      <a:endParaRPr kumimoji="0" lang="cs-CZ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41.633.168,54</a:t>
                      </a:r>
                      <a:endParaRPr kumimoji="0" lang="cs-CZ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647700"/>
          </a:xfrm>
        </p:spPr>
        <p:txBody>
          <a:bodyPr/>
          <a:lstStyle/>
          <a:p>
            <a:r>
              <a:rPr lang="cs-CZ" dirty="0"/>
              <a:t>Stanovení CF</a:t>
            </a:r>
          </a:p>
        </p:txBody>
      </p:sp>
    </p:spTree>
    <p:extLst>
      <p:ext uri="{BB962C8B-B14F-4D97-AF65-F5344CB8AC3E}">
        <p14:creationId xmlns:p14="http://schemas.microsoft.com/office/powerpoint/2010/main" val="724990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CF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Nelze pouze sečíst – nutno diskontovat k času 0</a:t>
            </a:r>
          </a:p>
          <a:p>
            <a:r>
              <a:rPr lang="cs-CZ" dirty="0"/>
              <a:t>Čím?</a:t>
            </a:r>
          </a:p>
          <a:p>
            <a:pPr lvl="1"/>
            <a:r>
              <a:rPr lang="cs-CZ" dirty="0"/>
              <a:t>WACC</a:t>
            </a:r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467716"/>
              </p:ext>
            </p:extLst>
          </p:nvPr>
        </p:nvGraphicFramePr>
        <p:xfrm>
          <a:off x="2170382" y="2395904"/>
          <a:ext cx="8269020" cy="107661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18780">
                  <a:extLst>
                    <a:ext uri="{9D8B030D-6E8A-4147-A177-3AD203B41FA5}">
                      <a16:colId xmlns:a16="http://schemas.microsoft.com/office/drawing/2014/main" val="1085869217"/>
                    </a:ext>
                  </a:extLst>
                </a:gridCol>
                <a:gridCol w="918780">
                  <a:extLst>
                    <a:ext uri="{9D8B030D-6E8A-4147-A177-3AD203B41FA5}">
                      <a16:colId xmlns:a16="http://schemas.microsoft.com/office/drawing/2014/main" val="3517134460"/>
                    </a:ext>
                  </a:extLst>
                </a:gridCol>
                <a:gridCol w="918780">
                  <a:extLst>
                    <a:ext uri="{9D8B030D-6E8A-4147-A177-3AD203B41FA5}">
                      <a16:colId xmlns:a16="http://schemas.microsoft.com/office/drawing/2014/main" val="3587170673"/>
                    </a:ext>
                  </a:extLst>
                </a:gridCol>
                <a:gridCol w="918780">
                  <a:extLst>
                    <a:ext uri="{9D8B030D-6E8A-4147-A177-3AD203B41FA5}">
                      <a16:colId xmlns:a16="http://schemas.microsoft.com/office/drawing/2014/main" val="1318765220"/>
                    </a:ext>
                  </a:extLst>
                </a:gridCol>
                <a:gridCol w="918780">
                  <a:extLst>
                    <a:ext uri="{9D8B030D-6E8A-4147-A177-3AD203B41FA5}">
                      <a16:colId xmlns:a16="http://schemas.microsoft.com/office/drawing/2014/main" val="3206037402"/>
                    </a:ext>
                  </a:extLst>
                </a:gridCol>
                <a:gridCol w="918780">
                  <a:extLst>
                    <a:ext uri="{9D8B030D-6E8A-4147-A177-3AD203B41FA5}">
                      <a16:colId xmlns:a16="http://schemas.microsoft.com/office/drawing/2014/main" val="521630773"/>
                    </a:ext>
                  </a:extLst>
                </a:gridCol>
                <a:gridCol w="918780">
                  <a:extLst>
                    <a:ext uri="{9D8B030D-6E8A-4147-A177-3AD203B41FA5}">
                      <a16:colId xmlns:a16="http://schemas.microsoft.com/office/drawing/2014/main" val="1367063505"/>
                    </a:ext>
                  </a:extLst>
                </a:gridCol>
                <a:gridCol w="918780">
                  <a:extLst>
                    <a:ext uri="{9D8B030D-6E8A-4147-A177-3AD203B41FA5}">
                      <a16:colId xmlns:a16="http://schemas.microsoft.com/office/drawing/2014/main" val="2033044245"/>
                    </a:ext>
                  </a:extLst>
                </a:gridCol>
                <a:gridCol w="918780">
                  <a:extLst>
                    <a:ext uri="{9D8B030D-6E8A-4147-A177-3AD203B41FA5}">
                      <a16:colId xmlns:a16="http://schemas.microsoft.com/office/drawing/2014/main" val="1426620908"/>
                    </a:ext>
                  </a:extLst>
                </a:gridCol>
              </a:tblGrid>
              <a:tr h="394937"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cs-CZ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</a:t>
                      </a:r>
                      <a:endParaRPr lang="cs-CZ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</a:t>
                      </a:r>
                      <a:endParaRPr lang="cs-CZ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</a:t>
                      </a:r>
                      <a:endParaRPr lang="cs-CZ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aseline="0" dirty="0"/>
                        <a:t> . . . </a:t>
                      </a:r>
                      <a:endParaRPr lang="cs-CZ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17</a:t>
                      </a:r>
                      <a:endParaRPr lang="cs-CZ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18</a:t>
                      </a:r>
                      <a:endParaRPr lang="cs-CZ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19 </a:t>
                      </a:r>
                      <a:endParaRPr lang="cs-CZ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20</a:t>
                      </a:r>
                      <a:endParaRPr lang="cs-CZ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319981"/>
                  </a:ext>
                </a:extLst>
              </a:tr>
              <a:tr h="681674">
                <a:tc>
                  <a:txBody>
                    <a:bodyPr/>
                    <a:lstStyle/>
                    <a:p>
                      <a:r>
                        <a:rPr lang="cs-CZ" sz="1600" dirty="0"/>
                        <a:t>-20 mil.</a:t>
                      </a:r>
                      <a:endParaRPr lang="cs-CZ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-1,2 mil.</a:t>
                      </a:r>
                      <a:endParaRPr lang="cs-CZ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32,9 mil.</a:t>
                      </a:r>
                      <a:endParaRPr lang="cs-CZ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32,9 mil.</a:t>
                      </a:r>
                      <a:endParaRPr lang="cs-CZ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27,9 mil.</a:t>
                      </a:r>
                      <a:endParaRPr lang="cs-CZ" sz="16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32,9 mil.</a:t>
                      </a:r>
                      <a:endParaRPr lang="cs-CZ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32,9 mil.</a:t>
                      </a:r>
                      <a:endParaRPr lang="cs-CZ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32,9 mil. </a:t>
                      </a:r>
                      <a:endParaRPr lang="cs-CZ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370636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4A65FFA4-7A06-634F-93FD-D5039615E4DC}"/>
              </a:ext>
            </a:extLst>
          </p:cNvPr>
          <p:cNvSpPr txBox="1"/>
          <p:nvPr/>
        </p:nvSpPr>
        <p:spPr>
          <a:xfrm>
            <a:off x="6096000" y="3946471"/>
            <a:ext cx="4153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 17. roce platím posledních 5 mil. jako obnovovací investice.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406CC60E-A405-E54F-B818-176E69FD738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159558" y="3300279"/>
            <a:ext cx="599872" cy="7105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969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Hodnotící kritéria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Úvod do problematiky těžby daných surovin z ekonomického a finančního hlediska</a:t>
            </a:r>
          </a:p>
          <a:p>
            <a:pPr lvl="0"/>
            <a:r>
              <a:rPr lang="cs-CZ" dirty="0"/>
              <a:t>Odborný odhad nákladů a výnosů na základě zadání</a:t>
            </a:r>
          </a:p>
          <a:p>
            <a:pPr lvl="0"/>
            <a:r>
              <a:rPr lang="cs-CZ" dirty="0"/>
              <a:t>Hodnocení podnikatelského záměru z finančního pohledu (NPV)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9471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Čím budete diskontovat? WACC</a:t>
            </a:r>
            <a:endParaRPr lang="en-US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3978037" y="1983202"/>
          <a:ext cx="5991462" cy="1572877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085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9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Vlastní</a:t>
                      </a:r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zdroje</a:t>
                      </a:r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</a:rPr>
                        <a:t> VK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1" u="none" strike="noStrike" dirty="0" err="1">
                          <a:effectLst/>
                          <a:latin typeface="Cambria" panose="02040503050406030204" pitchFamily="18" charset="0"/>
                        </a:rPr>
                        <a:t>vklad</a:t>
                      </a:r>
                      <a:r>
                        <a:rPr lang="en-US" sz="1400" i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400" i="1" u="none" strike="noStrike" dirty="0" err="1">
                          <a:effectLst/>
                          <a:latin typeface="Cambria" panose="02040503050406030204" pitchFamily="18" charset="0"/>
                        </a:rPr>
                        <a:t>majitele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8.000.000,00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1" u="none" strike="noStrike" dirty="0" err="1">
                          <a:effectLst/>
                          <a:latin typeface="Cambria" panose="02040503050406030204" pitchFamily="18" charset="0"/>
                        </a:rPr>
                        <a:t>fondy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1.200.000,00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Cizí</a:t>
                      </a:r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zdroje</a:t>
                      </a:r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</a:rPr>
                        <a:t> CZ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i="1" u="none" strike="noStrike" dirty="0" err="1">
                          <a:effectLst/>
                          <a:latin typeface="Cambria" panose="02040503050406030204" pitchFamily="18" charset="0"/>
                        </a:rPr>
                        <a:t>dlouhodobé</a:t>
                      </a:r>
                      <a:r>
                        <a:rPr lang="en-US" sz="1400" i="1" u="none" strike="noStrike" dirty="0">
                          <a:effectLst/>
                          <a:latin typeface="Cambria" panose="02040503050406030204" pitchFamily="18" charset="0"/>
                        </a:rPr>
                        <a:t> a </a:t>
                      </a:r>
                      <a:r>
                        <a:rPr lang="en-US" sz="1400" i="1" u="none" strike="noStrike" dirty="0" err="1">
                          <a:effectLst/>
                          <a:latin typeface="Cambria" panose="02040503050406030204" pitchFamily="18" charset="0"/>
                        </a:rPr>
                        <a:t>krátkodobá</a:t>
                      </a:r>
                      <a:r>
                        <a:rPr lang="en-US" sz="1400" i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400" i="1" u="none" strike="noStrike" dirty="0" err="1">
                          <a:effectLst/>
                          <a:latin typeface="Cambria" panose="02040503050406030204" pitchFamily="18" charset="0"/>
                        </a:rPr>
                        <a:t>úvěry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3.000.000,00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6794501" y="3949335"/>
          <a:ext cx="3174999" cy="11144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46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6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Jak</a:t>
                      </a:r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drahé</a:t>
                      </a:r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jsou</a:t>
                      </a:r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zdroje</a:t>
                      </a:r>
                      <a:r>
                        <a:rPr lang="cs-CZ" sz="1400" b="1" u="none" strike="noStrike" dirty="0">
                          <a:effectLst/>
                          <a:latin typeface="Cambria" panose="02040503050406030204" pitchFamily="18" charset="0"/>
                        </a:rPr>
                        <a:t>?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  <a:latin typeface="Cambria" panose="02040503050406030204" pitchFamily="18" charset="0"/>
                        </a:rPr>
                        <a:t>VK = </a:t>
                      </a:r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</a:rPr>
                        <a:t>0,15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  <a:latin typeface="Cambria" panose="02040503050406030204" pitchFamily="18" charset="0"/>
                        </a:rPr>
                        <a:t>CZ = </a:t>
                      </a:r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</a:rPr>
                        <a:t>0,06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Daňová sazba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7086599" y="5273722"/>
          <a:ext cx="2590800" cy="283845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739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mbria" panose="02040503050406030204" pitchFamily="18" charset="0"/>
                        </a:rPr>
                        <a:t>WACC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  <a:latin typeface="Cambria" panose="02040503050406030204" pitchFamily="18" charset="0"/>
                        </a:rPr>
                        <a:t>0,13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096E28C4-47B9-7A4B-80A6-F98A66F5F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124" y="3852356"/>
            <a:ext cx="3662673" cy="220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17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d</a:t>
            </a:r>
            <a:r>
              <a:rPr lang="en-GB" dirty="0" err="1"/>
              <a:t>iskontov</a:t>
            </a:r>
            <a:r>
              <a:rPr lang="cs-CZ" dirty="0" err="1"/>
              <a:t>ání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1968845" y="4243253"/>
          <a:ext cx="8452020" cy="182877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86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51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92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5212"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latin typeface="Cambria" panose="02040503050406030204" pitchFamily="18" charset="0"/>
                        </a:rPr>
                        <a:t>1/(1+WACC)</a:t>
                      </a:r>
                      <a:r>
                        <a:rPr lang="en-GB" sz="1200" dirty="0">
                          <a:latin typeface="Cambria" panose="02040503050406030204" pitchFamily="18" charset="0"/>
                        </a:rPr>
                        <a:t>^0</a:t>
                      </a:r>
                      <a:endParaRPr lang="en-US" sz="1200" dirty="0">
                        <a:latin typeface="Cambria" panose="02040503050406030204" pitchFamily="18" charset="0"/>
                      </a:endParaRPr>
                    </a:p>
                    <a:p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Cambria" panose="02040503050406030204" pitchFamily="18" charset="0"/>
                        </a:rPr>
                        <a:t>1/(1+WACC)</a:t>
                      </a:r>
                      <a:r>
                        <a:rPr lang="en-GB" sz="1200" dirty="0">
                          <a:latin typeface="Cambria" panose="02040503050406030204" pitchFamily="18" charset="0"/>
                        </a:rPr>
                        <a:t>^1</a:t>
                      </a:r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latin typeface="Cambria" panose="02040503050406030204" pitchFamily="18" charset="0"/>
                        </a:rPr>
                        <a:t>1/(1+WACC)</a:t>
                      </a:r>
                      <a:r>
                        <a:rPr lang="en-GB" sz="1200" dirty="0">
                          <a:latin typeface="Cambria" panose="02040503050406030204" pitchFamily="18" charset="0"/>
                        </a:rPr>
                        <a:t>^2</a:t>
                      </a:r>
                      <a:endParaRPr lang="en-US" sz="1200" dirty="0">
                        <a:latin typeface="Cambria" panose="02040503050406030204" pitchFamily="18" charset="0"/>
                      </a:endParaRPr>
                    </a:p>
                    <a:p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latin typeface="Cambria" panose="02040503050406030204" pitchFamily="18" charset="0"/>
                        </a:rPr>
                        <a:t>1/(1+WACC)</a:t>
                      </a:r>
                      <a:r>
                        <a:rPr lang="en-GB" sz="1200" dirty="0">
                          <a:latin typeface="Cambria" panose="02040503050406030204" pitchFamily="18" charset="0"/>
                        </a:rPr>
                        <a:t>^18</a:t>
                      </a:r>
                      <a:endParaRPr lang="en-US" sz="1200" dirty="0">
                        <a:latin typeface="Cambria" panose="02040503050406030204" pitchFamily="18" charset="0"/>
                      </a:endParaRPr>
                    </a:p>
                    <a:p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latin typeface="Cambria" panose="02040503050406030204" pitchFamily="18" charset="0"/>
                        </a:rPr>
                        <a:t>1/(1+WACC)</a:t>
                      </a:r>
                      <a:r>
                        <a:rPr lang="en-GB" sz="1200" dirty="0">
                          <a:latin typeface="Cambria" panose="02040503050406030204" pitchFamily="18" charset="0"/>
                        </a:rPr>
                        <a:t>^19</a:t>
                      </a:r>
                      <a:endParaRPr lang="en-US" sz="1200" dirty="0">
                        <a:latin typeface="Cambria" panose="02040503050406030204" pitchFamily="18" charset="0"/>
                      </a:endParaRPr>
                    </a:p>
                    <a:p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latin typeface="Cambria" panose="02040503050406030204" pitchFamily="18" charset="0"/>
                        </a:rPr>
                        <a:t>1/(1+WACC)</a:t>
                      </a:r>
                      <a:r>
                        <a:rPr lang="en-GB" sz="1200" dirty="0">
                          <a:latin typeface="Cambria" panose="02040503050406030204" pitchFamily="18" charset="0"/>
                        </a:rPr>
                        <a:t>^20</a:t>
                      </a:r>
                      <a:endParaRPr lang="en-US" sz="1200" dirty="0">
                        <a:latin typeface="Cambria" panose="02040503050406030204" pitchFamily="18" charset="0"/>
                      </a:endParaRPr>
                    </a:p>
                    <a:p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212"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</a:rPr>
                        <a:t>-20 mil.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</a:rPr>
                        <a:t>-1,06 mil.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cs-CZ" dirty="0">
                          <a:latin typeface="Cambria" panose="02040503050406030204" pitchFamily="18" charset="0"/>
                        </a:rPr>
                        <a:t>6,00</a:t>
                      </a:r>
                      <a:r>
                        <a:rPr lang="en-GB" dirty="0">
                          <a:latin typeface="Cambria" panose="02040503050406030204" pitchFamily="18" charset="0"/>
                        </a:rPr>
                        <a:t> mil.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</a:rPr>
                        <a:t>3,</a:t>
                      </a:r>
                      <a:r>
                        <a:rPr lang="cs-CZ" dirty="0">
                          <a:latin typeface="Cambria" panose="02040503050406030204" pitchFamily="18" charset="0"/>
                        </a:rPr>
                        <a:t>91</a:t>
                      </a:r>
                      <a:r>
                        <a:rPr lang="en-GB" dirty="0">
                          <a:latin typeface="Cambria" panose="02040503050406030204" pitchFamily="18" charset="0"/>
                        </a:rPr>
                        <a:t> mil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</a:rPr>
                        <a:t>3,</a:t>
                      </a:r>
                      <a:r>
                        <a:rPr lang="cs-CZ" dirty="0">
                          <a:latin typeface="Cambria" panose="02040503050406030204" pitchFamily="18" charset="0"/>
                        </a:rPr>
                        <a:t>48</a:t>
                      </a:r>
                      <a:r>
                        <a:rPr lang="en-GB" dirty="0">
                          <a:latin typeface="Cambria" panose="02040503050406030204" pitchFamily="18" charset="0"/>
                        </a:rPr>
                        <a:t> mil.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en-GB" dirty="0">
                          <a:latin typeface="Cambria" panose="02040503050406030204" pitchFamily="18" charset="0"/>
                        </a:rPr>
                        <a:t>,</a:t>
                      </a:r>
                      <a:r>
                        <a:rPr lang="cs-CZ" dirty="0">
                          <a:latin typeface="Cambria" panose="02040503050406030204" pitchFamily="18" charset="0"/>
                        </a:rPr>
                        <a:t>09</a:t>
                      </a:r>
                      <a:r>
                        <a:rPr lang="en-GB" baseline="0" dirty="0">
                          <a:latin typeface="Cambria" panose="02040503050406030204" pitchFamily="18" charset="0"/>
                        </a:rPr>
                        <a:t> mil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287">
                <a:tc>
                  <a:txBody>
                    <a:bodyPr/>
                    <a:lstStyle/>
                    <a:p>
                      <a:r>
                        <a:rPr lang="cs-CZ" b="1" dirty="0">
                          <a:latin typeface="Cambria" panose="02040503050406030204" pitchFamily="18" charset="0"/>
                        </a:rPr>
                        <a:t>NPV</a:t>
                      </a:r>
                      <a:endParaRPr lang="en-US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latin typeface="Cambria" panose="02040503050406030204" pitchFamily="18" charset="0"/>
                        </a:rPr>
                        <a:t>179,6</a:t>
                      </a:r>
                      <a:r>
                        <a:rPr lang="cs-CZ" b="1" baseline="0" dirty="0">
                          <a:latin typeface="Cambria" panose="02040503050406030204" pitchFamily="18" charset="0"/>
                        </a:rPr>
                        <a:t> mil</a:t>
                      </a:r>
                      <a:endParaRPr lang="en-US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2092412" y="1865870"/>
            <a:ext cx="3632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Cambria" panose="02040503050406030204" pitchFamily="18" charset="0"/>
              </a:rPr>
              <a:t>Průběh CF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228335" y="3818240"/>
            <a:ext cx="3818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Průběh diskontovaného CF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843097"/>
              </p:ext>
            </p:extLst>
          </p:nvPr>
        </p:nvGraphicFramePr>
        <p:xfrm>
          <a:off x="1968845" y="2341222"/>
          <a:ext cx="8269020" cy="107661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18780">
                  <a:extLst>
                    <a:ext uri="{9D8B030D-6E8A-4147-A177-3AD203B41FA5}">
                      <a16:colId xmlns:a16="http://schemas.microsoft.com/office/drawing/2014/main" val="1085869217"/>
                    </a:ext>
                  </a:extLst>
                </a:gridCol>
                <a:gridCol w="918780">
                  <a:extLst>
                    <a:ext uri="{9D8B030D-6E8A-4147-A177-3AD203B41FA5}">
                      <a16:colId xmlns:a16="http://schemas.microsoft.com/office/drawing/2014/main" val="3517134460"/>
                    </a:ext>
                  </a:extLst>
                </a:gridCol>
                <a:gridCol w="918780">
                  <a:extLst>
                    <a:ext uri="{9D8B030D-6E8A-4147-A177-3AD203B41FA5}">
                      <a16:colId xmlns:a16="http://schemas.microsoft.com/office/drawing/2014/main" val="3587170673"/>
                    </a:ext>
                  </a:extLst>
                </a:gridCol>
                <a:gridCol w="918780">
                  <a:extLst>
                    <a:ext uri="{9D8B030D-6E8A-4147-A177-3AD203B41FA5}">
                      <a16:colId xmlns:a16="http://schemas.microsoft.com/office/drawing/2014/main" val="1318765220"/>
                    </a:ext>
                  </a:extLst>
                </a:gridCol>
                <a:gridCol w="918780">
                  <a:extLst>
                    <a:ext uri="{9D8B030D-6E8A-4147-A177-3AD203B41FA5}">
                      <a16:colId xmlns:a16="http://schemas.microsoft.com/office/drawing/2014/main" val="3206037402"/>
                    </a:ext>
                  </a:extLst>
                </a:gridCol>
                <a:gridCol w="918780">
                  <a:extLst>
                    <a:ext uri="{9D8B030D-6E8A-4147-A177-3AD203B41FA5}">
                      <a16:colId xmlns:a16="http://schemas.microsoft.com/office/drawing/2014/main" val="521630773"/>
                    </a:ext>
                  </a:extLst>
                </a:gridCol>
                <a:gridCol w="918780">
                  <a:extLst>
                    <a:ext uri="{9D8B030D-6E8A-4147-A177-3AD203B41FA5}">
                      <a16:colId xmlns:a16="http://schemas.microsoft.com/office/drawing/2014/main" val="1367063505"/>
                    </a:ext>
                  </a:extLst>
                </a:gridCol>
                <a:gridCol w="918780">
                  <a:extLst>
                    <a:ext uri="{9D8B030D-6E8A-4147-A177-3AD203B41FA5}">
                      <a16:colId xmlns:a16="http://schemas.microsoft.com/office/drawing/2014/main" val="2033044245"/>
                    </a:ext>
                  </a:extLst>
                </a:gridCol>
                <a:gridCol w="918780">
                  <a:extLst>
                    <a:ext uri="{9D8B030D-6E8A-4147-A177-3AD203B41FA5}">
                      <a16:colId xmlns:a16="http://schemas.microsoft.com/office/drawing/2014/main" val="1426620908"/>
                    </a:ext>
                  </a:extLst>
                </a:gridCol>
              </a:tblGrid>
              <a:tr h="394937">
                <a:tc>
                  <a:txBody>
                    <a:bodyPr/>
                    <a:lstStyle/>
                    <a:p>
                      <a:r>
                        <a:rPr lang="cs-CZ" sz="1600" dirty="0"/>
                        <a:t>0</a:t>
                      </a:r>
                      <a:endParaRPr lang="cs-CZ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</a:t>
                      </a:r>
                      <a:endParaRPr lang="cs-CZ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</a:t>
                      </a:r>
                      <a:endParaRPr lang="cs-CZ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</a:t>
                      </a:r>
                      <a:endParaRPr lang="cs-CZ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aseline="0" dirty="0"/>
                        <a:t> . . . </a:t>
                      </a:r>
                      <a:endParaRPr lang="cs-CZ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17</a:t>
                      </a:r>
                      <a:endParaRPr lang="cs-CZ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18</a:t>
                      </a:r>
                      <a:endParaRPr lang="cs-CZ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19 </a:t>
                      </a:r>
                      <a:endParaRPr lang="cs-CZ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20</a:t>
                      </a:r>
                      <a:endParaRPr lang="cs-CZ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319981"/>
                  </a:ext>
                </a:extLst>
              </a:tr>
              <a:tr h="681674">
                <a:tc>
                  <a:txBody>
                    <a:bodyPr/>
                    <a:lstStyle/>
                    <a:p>
                      <a:r>
                        <a:rPr lang="cs-CZ" sz="1600" dirty="0"/>
                        <a:t>-20 mil.</a:t>
                      </a:r>
                      <a:endParaRPr lang="cs-CZ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-1,2 mil.</a:t>
                      </a:r>
                      <a:endParaRPr lang="cs-CZ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32,9 mil.</a:t>
                      </a:r>
                      <a:endParaRPr lang="cs-CZ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32,9 mil.</a:t>
                      </a:r>
                      <a:endParaRPr lang="cs-CZ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27,9 mil.</a:t>
                      </a:r>
                      <a:endParaRPr lang="cs-CZ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32,9 mil.</a:t>
                      </a:r>
                      <a:endParaRPr lang="cs-CZ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32,9 mil.</a:t>
                      </a:r>
                      <a:endParaRPr lang="cs-CZ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32,9 mil. </a:t>
                      </a:r>
                      <a:endParaRPr lang="cs-CZ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370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044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75520" y="1046698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6E7D96"/>
                </a:solidFill>
              </a:rPr>
              <a:t>Děkuji za pozornost!</a:t>
            </a:r>
          </a:p>
          <a:p>
            <a:pPr algn="ctr"/>
            <a:endParaRPr lang="cs-CZ" sz="7200" b="1" dirty="0">
              <a:solidFill>
                <a:srgbClr val="6E7D96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22" y="1658344"/>
            <a:ext cx="2281613" cy="31942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106" y="1267069"/>
            <a:ext cx="1857375" cy="10953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940" y="3019237"/>
            <a:ext cx="3333750" cy="36099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0034" y="2574189"/>
            <a:ext cx="4038600" cy="35242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740537"/>
            <a:ext cx="2857500" cy="2857500"/>
          </a:xfrm>
          <a:prstGeom prst="rect">
            <a:avLst/>
          </a:prstGeom>
        </p:spPr>
      </p:pic>
      <p:sp>
        <p:nvSpPr>
          <p:cNvPr id="11" name="AutoShape 2" descr="Výsledek obrázku pro cat question"/>
          <p:cNvSpPr>
            <a:spLocks noChangeAspect="1" noChangeArrowheads="1"/>
          </p:cNvSpPr>
          <p:nvPr/>
        </p:nvSpPr>
        <p:spPr bwMode="auto">
          <a:xfrm>
            <a:off x="1679575" y="-1995488"/>
            <a:ext cx="60769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1876" y="5291876"/>
            <a:ext cx="2581275" cy="177165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5662" y="4305300"/>
            <a:ext cx="1790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8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přednášky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Časová hodnota peněz, definování základních pojmů</a:t>
            </a:r>
          </a:p>
          <a:p>
            <a:r>
              <a:rPr lang="cs-CZ" dirty="0"/>
              <a:t>Metody hodnocení investic (se zaměřením na NPV)</a:t>
            </a:r>
          </a:p>
          <a:p>
            <a:r>
              <a:rPr lang="cs-CZ" dirty="0"/>
              <a:t>Komplexní příklad</a:t>
            </a:r>
          </a:p>
          <a:p>
            <a:r>
              <a:rPr lang="cs-CZ" dirty="0"/>
              <a:t>Finanční analýza podniku </a:t>
            </a:r>
            <a:r>
              <a:rPr lang="cs-CZ"/>
              <a:t>Granát Turnov umělecké </a:t>
            </a:r>
            <a:endParaRPr lang="cs-CZ" dirty="0"/>
          </a:p>
          <a:p>
            <a:r>
              <a:rPr lang="cs-CZ" dirty="0"/>
              <a:t>Diskuse</a:t>
            </a:r>
            <a:r>
              <a:rPr lang="en-US" dirty="0"/>
              <a:t>, Q&amp;A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255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Časová hodnota peněz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46" y="1363642"/>
            <a:ext cx="541550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87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Průměr</a:t>
            </a:r>
          </a:p>
          <a:p>
            <a:r>
              <a:rPr lang="cs-CZ" dirty="0"/>
              <a:t>Budoucí hodnota</a:t>
            </a:r>
          </a:p>
          <a:p>
            <a:r>
              <a:rPr lang="cs-CZ" dirty="0"/>
              <a:t>Současná hodnota</a:t>
            </a:r>
          </a:p>
          <a:p>
            <a:r>
              <a:rPr lang="cs-CZ" dirty="0"/>
              <a:t>Cash-</a:t>
            </a:r>
            <a:r>
              <a:rPr lang="cs-CZ" dirty="0" err="1"/>
              <a:t>flow</a:t>
            </a:r>
            <a:r>
              <a:rPr lang="cs-CZ" dirty="0"/>
              <a:t> (CF, Finanční tok)</a:t>
            </a:r>
          </a:p>
          <a:p>
            <a:r>
              <a:rPr lang="cs-CZ" dirty="0"/>
              <a:t>Diskontní faktor</a:t>
            </a:r>
            <a:endParaRPr lang="en-US" dirty="0"/>
          </a:p>
          <a:p>
            <a:r>
              <a:rPr lang="cs-CZ" dirty="0"/>
              <a:t>NPV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79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Způsob stanovená centrální tendence (průměru)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05000" y="1905000"/>
            <a:ext cx="8375904" cy="4267200"/>
          </a:xfrm>
        </p:spPr>
        <p:txBody>
          <a:bodyPr>
            <a:normAutofit/>
          </a:bodyPr>
          <a:lstStyle/>
          <a:p>
            <a:r>
              <a:rPr lang="cs-CZ" dirty="0"/>
              <a:t>Střední hodnota (aritmetický průměr)</a:t>
            </a:r>
            <a:endParaRPr lang="cs-CZ" dirty="0">
              <a:sym typeface="Wingdings" pitchFamily="2" charset="2"/>
            </a:endParaRPr>
          </a:p>
          <a:p>
            <a:pPr lvl="1"/>
            <a:r>
              <a:rPr lang="cs-CZ" dirty="0"/>
              <a:t>Součet hodnot vydělen jejich počtem</a:t>
            </a:r>
          </a:p>
          <a:p>
            <a:pPr lvl="1"/>
            <a:endParaRPr lang="en-US" dirty="0"/>
          </a:p>
          <a:p>
            <a:r>
              <a:rPr lang="en-US" dirty="0"/>
              <a:t>Geo</a:t>
            </a:r>
            <a:r>
              <a:rPr lang="cs-CZ" dirty="0"/>
              <a:t>metrický průměr</a:t>
            </a:r>
          </a:p>
          <a:p>
            <a:pPr lvl="1"/>
            <a:r>
              <a:rPr lang="cs-CZ" dirty="0"/>
              <a:t>N-</a:t>
            </a:r>
            <a:r>
              <a:rPr lang="cs-CZ" dirty="0" err="1"/>
              <a:t>tá</a:t>
            </a:r>
            <a:r>
              <a:rPr lang="cs-CZ" dirty="0"/>
              <a:t>  odmocnina součinu </a:t>
            </a:r>
          </a:p>
          <a:p>
            <a:pPr lvl="1"/>
            <a:r>
              <a:rPr lang="cs-CZ" dirty="0"/>
              <a:t>Pozor v případě záporné hodnoty</a:t>
            </a:r>
            <a:r>
              <a:rPr lang="en-GB" dirty="0"/>
              <a:t>!!!</a:t>
            </a:r>
            <a:endParaRPr lang="cs-CZ" dirty="0"/>
          </a:p>
          <a:p>
            <a:endParaRPr lang="cs-CZ" dirty="0"/>
          </a:p>
          <a:p>
            <a:r>
              <a:rPr lang="cs-CZ" dirty="0"/>
              <a:t>Harmonický průměr</a:t>
            </a:r>
          </a:p>
          <a:p>
            <a:pPr lvl="1"/>
            <a:r>
              <a:rPr lang="cs-CZ" dirty="0"/>
              <a:t>Podíl počtu ku součtu převrácených hodnot</a:t>
            </a:r>
          </a:p>
          <a:p>
            <a:endParaRPr lang="cs-CZ" dirty="0"/>
          </a:p>
          <a:p>
            <a:r>
              <a:rPr lang="cs-CZ" dirty="0"/>
              <a:t>Váženy průměr</a:t>
            </a:r>
            <a:endParaRPr lang="en-US" dirty="0"/>
          </a:p>
          <a:p>
            <a:pPr lvl="1"/>
            <a:r>
              <a:rPr lang="cs-CZ" dirty="0"/>
              <a:t>Suma pozorování vynásobené váhou každého z pozorování</a:t>
            </a:r>
            <a:endParaRPr lang="en-US" dirty="0"/>
          </a:p>
          <a:p>
            <a:pPr marL="457200"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524001" y="10631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68706" y="3134110"/>
            <a:ext cx="1495425" cy="847725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22"/>
              <p:cNvSpPr txBox="1"/>
              <p:nvPr/>
            </p:nvSpPr>
            <p:spPr>
              <a:xfrm>
                <a:off x="7548100" y="1805056"/>
                <a:ext cx="1905000" cy="76432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latin typeface="Cambria Math"/>
                          <a:ea typeface="Cambria Math"/>
                        </a:rPr>
                        <m:t>AP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100" y="1805056"/>
                <a:ext cx="1905000" cy="764327"/>
              </a:xfrm>
              <a:prstGeom prst="rect">
                <a:avLst/>
              </a:prstGeom>
              <a:blipFill>
                <a:blip r:embed="rId4"/>
                <a:stretch>
                  <a:fillRect t="-72131" b="-819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53177" y="4301866"/>
            <a:ext cx="1704975" cy="619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8003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váženého průměru ve financích - WACC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33590" y="2017713"/>
            <a:ext cx="8116251" cy="4292480"/>
          </a:xfrm>
        </p:spPr>
        <p:txBody>
          <a:bodyPr/>
          <a:lstStyle/>
          <a:p>
            <a:r>
              <a:rPr lang="cs-CZ" dirty="0"/>
              <a:t>Průměrné vážené náklady kapitálu (</a:t>
            </a:r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Average</a:t>
            </a:r>
            <a:r>
              <a:rPr lang="cs-CZ" dirty="0"/>
              <a:t> </a:t>
            </a:r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Capital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58" y="3200225"/>
            <a:ext cx="6747413" cy="1254621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 bwMode="auto">
          <a:xfrm>
            <a:off x="7802880" y="3235645"/>
            <a:ext cx="1818390" cy="123444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5852160" y="5479197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Může se vynechat</a:t>
            </a:r>
            <a:endParaRPr lang="en-US" dirty="0">
              <a:latin typeface="+mj-lt"/>
            </a:endParaRPr>
          </a:p>
        </p:txBody>
      </p:sp>
      <p:cxnSp>
        <p:nvCxnSpPr>
          <p:cNvPr id="8" name="Přímá spojnice se šipkou 7"/>
          <p:cNvCxnSpPr/>
          <p:nvPr/>
        </p:nvCxnSpPr>
        <p:spPr bwMode="auto">
          <a:xfrm flipV="1">
            <a:off x="7254240" y="4454846"/>
            <a:ext cx="975360" cy="9746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29729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3422" y="889565"/>
            <a:ext cx="8086635" cy="647700"/>
          </a:xfrm>
        </p:spPr>
        <p:txBody>
          <a:bodyPr/>
          <a:lstStyle/>
          <a:p>
            <a:r>
              <a:rPr lang="cs-CZ" dirty="0"/>
              <a:t>WACC Apple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442" y="1581404"/>
            <a:ext cx="6937003" cy="4919993"/>
          </a:xfrm>
        </p:spPr>
      </p:pic>
    </p:spTree>
    <p:extLst>
      <p:ext uri="{BB962C8B-B14F-4D97-AF65-F5344CB8AC3E}">
        <p14:creationId xmlns:p14="http://schemas.microsoft.com/office/powerpoint/2010/main" val="2474182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889565"/>
            <a:ext cx="8086635" cy="647700"/>
          </a:xfrm>
        </p:spPr>
        <p:txBody>
          <a:bodyPr/>
          <a:lstStyle/>
          <a:p>
            <a:r>
              <a:rPr lang="cs-CZ" dirty="0"/>
              <a:t>WACC IBM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3" y="1593286"/>
            <a:ext cx="6765922" cy="4798656"/>
          </a:xfrm>
        </p:spPr>
      </p:pic>
    </p:spTree>
    <p:extLst>
      <p:ext uri="{BB962C8B-B14F-4D97-AF65-F5344CB8AC3E}">
        <p14:creationId xmlns:p14="http://schemas.microsoft.com/office/powerpoint/2010/main" val="75646411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346</TotalTime>
  <Words>1198</Words>
  <Application>Microsoft Macintosh PowerPoint</Application>
  <PresentationFormat>Širokoúhlá obrazovka</PresentationFormat>
  <Paragraphs>404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</vt:lpstr>
      <vt:lpstr>Cambria Math</vt:lpstr>
      <vt:lpstr>Tahoma</vt:lpstr>
      <vt:lpstr>Wingdings</vt:lpstr>
      <vt:lpstr>Prezentace_MU_CZ</vt:lpstr>
      <vt:lpstr>Problematika časové hodnoty peněz</vt:lpstr>
      <vt:lpstr>Hodnotící kritéria</vt:lpstr>
      <vt:lpstr>Struktura přednášky</vt:lpstr>
      <vt:lpstr>Časová hodnota peněz</vt:lpstr>
      <vt:lpstr>Vybrané pojmy</vt:lpstr>
      <vt:lpstr>Způsob stanovená centrální tendence (průměru)</vt:lpstr>
      <vt:lpstr>Příklad váženého průměru ve financích - WACC</vt:lpstr>
      <vt:lpstr>WACC Apple</vt:lpstr>
      <vt:lpstr>WACC IBM</vt:lpstr>
      <vt:lpstr>Postup při výpočtu našeho projektu</vt:lpstr>
      <vt:lpstr>Postup při výpočtu našeho projektu</vt:lpstr>
      <vt:lpstr>Využití váženého průměru pro stanovení objemu výroby</vt:lpstr>
      <vt:lpstr>Využití geometrického průměru pro stanovení prodejní ceny v librách</vt:lpstr>
      <vt:lpstr>Využití aritmetického průměru pro stanovení kurzu</vt:lpstr>
      <vt:lpstr>Stanovení tržeb na roční bázi v CZK</vt:lpstr>
      <vt:lpstr>Průběh tržeb</vt:lpstr>
      <vt:lpstr>Průběh nákladů</vt:lpstr>
      <vt:lpstr>Stanovení CF</vt:lpstr>
      <vt:lpstr>Průběh CF</vt:lpstr>
      <vt:lpstr>Čím budete diskontovat? WACC</vt:lpstr>
      <vt:lpstr>Průběh diskontování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Problematika časové hodnoty peněz</dc:title>
  <dc:creator>Dagmar Linnertová</dc:creator>
  <cp:lastModifiedBy>Dagmar Vágnerová Linnertová</cp:lastModifiedBy>
  <cp:revision>2</cp:revision>
  <cp:lastPrinted>1601-01-01T00:00:00Z</cp:lastPrinted>
  <dcterms:created xsi:type="dcterms:W3CDTF">2019-10-20T12:16:33Z</dcterms:created>
  <dcterms:modified xsi:type="dcterms:W3CDTF">2020-10-20T09:55:11Z</dcterms:modified>
</cp:coreProperties>
</file>