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3"/>
  </p:notesMasterIdLst>
  <p:handoutMasterIdLst>
    <p:handoutMasterId r:id="rId34"/>
  </p:handoutMasterIdLst>
  <p:sldIdLst>
    <p:sldId id="291" r:id="rId2"/>
    <p:sldId id="269" r:id="rId3"/>
    <p:sldId id="268" r:id="rId4"/>
    <p:sldId id="263" r:id="rId5"/>
    <p:sldId id="279" r:id="rId6"/>
    <p:sldId id="277" r:id="rId7"/>
    <p:sldId id="278" r:id="rId8"/>
    <p:sldId id="282" r:id="rId9"/>
    <p:sldId id="273" r:id="rId10"/>
    <p:sldId id="280" r:id="rId11"/>
    <p:sldId id="284" r:id="rId12"/>
    <p:sldId id="281" r:id="rId13"/>
    <p:sldId id="306" r:id="rId14"/>
    <p:sldId id="286" r:id="rId15"/>
    <p:sldId id="307" r:id="rId16"/>
    <p:sldId id="308" r:id="rId17"/>
    <p:sldId id="257" r:id="rId18"/>
    <p:sldId id="270" r:id="rId19"/>
    <p:sldId id="289" r:id="rId20"/>
    <p:sldId id="264" r:id="rId21"/>
    <p:sldId id="316" r:id="rId22"/>
    <p:sldId id="292" r:id="rId23"/>
    <p:sldId id="293" r:id="rId24"/>
    <p:sldId id="294" r:id="rId25"/>
    <p:sldId id="309" r:id="rId26"/>
    <p:sldId id="298" r:id="rId27"/>
    <p:sldId id="311" r:id="rId28"/>
    <p:sldId id="312" r:id="rId29"/>
    <p:sldId id="313" r:id="rId30"/>
    <p:sldId id="314" r:id="rId31"/>
    <p:sldId id="315" r:id="rId32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40">
          <p15:clr>
            <a:srgbClr val="A4A3A4"/>
          </p15:clr>
        </p15:guide>
        <p15:guide id="2" orient="horz" pos="954">
          <p15:clr>
            <a:srgbClr val="A4A3A4"/>
          </p15:clr>
        </p15:guide>
        <p15:guide id="3" orient="horz" pos="536">
          <p15:clr>
            <a:srgbClr val="A4A3A4"/>
          </p15:clr>
        </p15:guide>
        <p15:guide id="4" orient="horz" pos="2896">
          <p15:clr>
            <a:srgbClr val="A4A3A4"/>
          </p15:clr>
        </p15:guide>
        <p15:guide id="5" orient="horz" pos="2958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3" autoAdjust="0"/>
    <p:restoredTop sz="90562" autoAdjust="0"/>
  </p:normalViewPr>
  <p:slideViewPr>
    <p:cSldViewPr snapToGrid="0">
      <p:cViewPr>
        <p:scale>
          <a:sx n="117" d="100"/>
          <a:sy n="117" d="100"/>
        </p:scale>
        <p:origin x="-307" y="53"/>
      </p:cViewPr>
      <p:guideLst>
        <p:guide orient="horz" pos="840"/>
        <p:guide orient="horz" pos="954"/>
        <p:guide orient="horz" pos="536"/>
        <p:guide orient="horz" pos="2896"/>
        <p:guide orient="horz" pos="2958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xmlns="" id="{89B57DF4-B709-4406-A5E3-5D43E0EF4E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xmlns="" id="{56F2D069-3A09-4945-AB0D-C3F91C8C4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xmlns="" id="{257283AD-A95A-4BAF-8952-423A63014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9DDEC32-EAB7-4300-A149-0CBE4423BF48}" type="slidenum">
              <a:rPr lang="cs-CZ" altLang="cs-CZ" sz="1200" smtClean="0">
                <a:latin typeface="Arial" panose="020B0604020202020204" pitchFamily="34" charset="0"/>
              </a:rPr>
              <a:pPr/>
              <a:t>31</a:t>
            </a:fld>
            <a:endParaRPr lang="cs-CZ" altLang="cs-CZ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330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1924050"/>
            <a:ext cx="7518400" cy="1997869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 dirty="0"/>
              <a:t>Kliknutím lze upravit styl.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4686300"/>
            <a:ext cx="630591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4686300"/>
            <a:ext cx="18417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844154"/>
            <a:ext cx="1703387" cy="3755231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844154"/>
            <a:ext cx="6037861" cy="3755231"/>
          </a:xfrm>
        </p:spPr>
        <p:txBody>
          <a:bodyPr vert="eaVert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3305176"/>
            <a:ext cx="8091487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8" y="2180035"/>
            <a:ext cx="8091487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3876944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1514475"/>
            <a:ext cx="3876944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850900"/>
            <a:ext cx="8091487" cy="48260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8" y="1514475"/>
            <a:ext cx="38786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186796"/>
            <a:ext cx="3874282" cy="24078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8" y="1514475"/>
            <a:ext cx="38779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2" y="2204050"/>
            <a:ext cx="3878113" cy="2393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7" y="1514475"/>
            <a:ext cx="8091487" cy="30801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7" y="850900"/>
            <a:ext cx="8091487" cy="48259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514475"/>
            <a:ext cx="5026025" cy="30801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1514475"/>
            <a:ext cx="2746884" cy="30801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81563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850899"/>
            <a:ext cx="5486400" cy="29059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240684"/>
            <a:ext cx="5486400" cy="3567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844154"/>
            <a:ext cx="808663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513285"/>
            <a:ext cx="8082321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4686300"/>
            <a:ext cx="630591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4686300"/>
            <a:ext cx="18417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logy.cz/extranet/mapy/mapy-online/mapove-aplikace" TargetMode="External"/><Relationship Id="rId2" Type="http://schemas.openxmlformats.org/officeDocument/2006/relationships/hyperlink" Target="http://www.geology.cz/extranet/sgs/nerostne-suroviny/surovinovy-informacni-syste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tace.com/vytvorit-citaci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eologie.vsb.cz/loziska/loziska/" TargetMode="External"/><Relationship Id="rId2" Type="http://schemas.openxmlformats.org/officeDocument/2006/relationships/hyperlink" Target="http://www.geology.cz/extranet/publikace/online/surovinove-zdroje/SUROVINOVE-ZDROJE-CESKE-REPUBLIKY-201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ology.cz/extranet/mapy/mapy-online/mapove-aplikace" TargetMode="External"/><Relationship Id="rId5" Type="http://schemas.openxmlformats.org/officeDocument/2006/relationships/hyperlink" Target="http://is.muni.cz/el/1431/jaro2008/Z4066/reggeol.pdf" TargetMode="External"/><Relationship Id="rId4" Type="http://schemas.openxmlformats.org/officeDocument/2006/relationships/hyperlink" Target="http://www.geology.upol.cz/upload/studijni_materialy/plne_texty_skrip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inerals.usgs.gov/minerals/pubs/mcs/2017/mcs2017.pdf" TargetMode="External"/><Relationship Id="rId2" Type="http://schemas.openxmlformats.org/officeDocument/2006/relationships/hyperlink" Target="http://www.minda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ology.cz/extranet-eng/publications/online/significant-publications/granite-atlas/" TargetMode="External"/><Relationship Id="rId5" Type="http://schemas.openxmlformats.org/officeDocument/2006/relationships/hyperlink" Target="https://www.europeanmet.com/" TargetMode="External"/><Relationship Id="rId4" Type="http://schemas.openxmlformats.org/officeDocument/2006/relationships/hyperlink" Target="http://www.europeanmet.com/wp-content/uploads/2017/03/CPR_2015_FinalV2_Signed_copy_2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GcDed4xVD4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ocutif0cQ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4686300"/>
            <a:ext cx="6314536" cy="342900"/>
          </a:xfrm>
        </p:spPr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7999" y="4686300"/>
            <a:ext cx="1833113" cy="3429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8615" y="984737"/>
            <a:ext cx="7518400" cy="3506875"/>
          </a:xfrm>
        </p:spPr>
        <p:txBody>
          <a:bodyPr/>
          <a:lstStyle/>
          <a:p>
            <a:r>
              <a:rPr lang="cs-CZ" altLang="cs-CZ" dirty="0"/>
              <a:t>Studie využitelnosti Li-</a:t>
            </a:r>
            <a:r>
              <a:rPr lang="cs-CZ" altLang="cs-CZ" dirty="0" err="1"/>
              <a:t>Sn</a:t>
            </a:r>
            <a:r>
              <a:rPr lang="cs-CZ" altLang="cs-CZ" dirty="0"/>
              <a:t>-</a:t>
            </a:r>
            <a:r>
              <a:rPr lang="cs-CZ" altLang="cs-CZ" dirty="0" err="1"/>
              <a:t>Mo</a:t>
            </a:r>
            <a:r>
              <a:rPr lang="cs-CZ" altLang="cs-CZ" dirty="0"/>
              <a:t> ložiska Větrov</a:t>
            </a:r>
            <a:br>
              <a:rPr lang="cs-CZ" altLang="cs-CZ" dirty="0"/>
            </a:br>
            <a:r>
              <a:rPr lang="cs-CZ" altLang="cs-CZ" dirty="0"/>
              <a:t>Workshop 16.-17.10</a:t>
            </a:r>
            <a:br>
              <a:rPr lang="cs-CZ" altLang="cs-CZ" dirty="0"/>
            </a:br>
            <a:r>
              <a:rPr lang="cs-CZ" altLang="cs-CZ" dirty="0"/>
              <a:t>Hvězdárna Brno</a:t>
            </a:r>
            <a:br>
              <a:rPr lang="cs-CZ" altLang="cs-CZ" dirty="0"/>
            </a:b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/>
              <a:t>Mgr. Jakub </a:t>
            </a:r>
            <a:r>
              <a:rPr lang="cs-CZ" altLang="cs-CZ" dirty="0" err="1"/>
              <a:t>Výravský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010CCF1-5277-4B8B-A944-330AFEF7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15" y="1890106"/>
            <a:ext cx="4358155" cy="24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01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812" y="685800"/>
            <a:ext cx="6459788" cy="508000"/>
          </a:xfrm>
        </p:spPr>
        <p:txBody>
          <a:bodyPr/>
          <a:lstStyle/>
          <a:p>
            <a:r>
              <a:rPr lang="cs-CZ" dirty="0"/>
              <a:t>1. Blok – Koloběh hornin a jejich vznik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812" y="1234359"/>
            <a:ext cx="4204140" cy="3602335"/>
          </a:xfrm>
        </p:spPr>
        <p:txBody>
          <a:bodyPr/>
          <a:lstStyle/>
          <a:p>
            <a:r>
              <a:rPr lang="cs-CZ" sz="1600" dirty="0"/>
              <a:t>Horniny magmatické (vyvřelé) krystalizují z magmatu</a:t>
            </a:r>
          </a:p>
          <a:p>
            <a:pPr lvl="1"/>
            <a:r>
              <a:rPr lang="cs-CZ" sz="1600" dirty="0"/>
              <a:t>světlejší, „kyselé“ granity (žuly), ryolity</a:t>
            </a:r>
          </a:p>
          <a:p>
            <a:pPr lvl="1"/>
            <a:r>
              <a:rPr lang="cs-CZ" sz="1600" dirty="0"/>
              <a:t>tmavé, „bazické“ gabra, bazalty (čediče)</a:t>
            </a:r>
          </a:p>
          <a:p>
            <a:pPr lvl="1"/>
            <a:r>
              <a:rPr lang="cs-CZ" sz="1600" dirty="0"/>
              <a:t>žilné (např. pegmatity)</a:t>
            </a:r>
          </a:p>
          <a:p>
            <a:r>
              <a:rPr lang="cs-CZ" sz="1600" dirty="0"/>
              <a:t>Horniny sedimentární (usazené)</a:t>
            </a:r>
          </a:p>
          <a:p>
            <a:pPr lvl="1"/>
            <a:r>
              <a:rPr lang="cs-CZ" sz="1600" dirty="0"/>
              <a:t>zvětrávání ostatních hornin, transport řekami, větrem, usazování v nížinách a mořích</a:t>
            </a:r>
          </a:p>
          <a:p>
            <a:r>
              <a:rPr lang="cs-CZ" sz="1600" dirty="0"/>
              <a:t>Horniny metamorfované (přeměněné) – horniny se dostanou do vyššího tlaku a teploty, mění se jejich minerální složení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728604" y="4445587"/>
            <a:ext cx="22972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© http://buzzerg.com</a:t>
            </a:r>
            <a:endParaRPr lang="en-GB" sz="1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A6DB7EEF-61B5-4C8D-931E-7E97C08506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t="2647" r="9373" b="16029"/>
          <a:stretch/>
        </p:blipFill>
        <p:spPr>
          <a:xfrm>
            <a:off x="4851701" y="1253978"/>
            <a:ext cx="4012598" cy="31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81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811" y="685800"/>
            <a:ext cx="7641653" cy="508000"/>
          </a:xfrm>
        </p:spPr>
        <p:txBody>
          <a:bodyPr/>
          <a:lstStyle/>
          <a:p>
            <a:r>
              <a:rPr lang="cs-CZ" dirty="0"/>
              <a:t>1. Blok – Ložiska nerostných surovin a jejich vznik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812" y="1234360"/>
            <a:ext cx="4451186" cy="3167886"/>
          </a:xfrm>
        </p:spPr>
        <p:txBody>
          <a:bodyPr/>
          <a:lstStyle/>
          <a:p>
            <a:r>
              <a:rPr lang="cs-CZ" sz="1600" dirty="0"/>
              <a:t>Ložisko nerostných surovin = nahromadění určitého nerostu v množství, které dovoluje jeho ekonomické využití.</a:t>
            </a:r>
          </a:p>
          <a:p>
            <a:pPr lvl="1"/>
            <a:r>
              <a:rPr lang="cs-CZ" sz="1600" dirty="0"/>
              <a:t>Pro každý prvek rozdílné – pro železo desítky %, pro zlato 2 </a:t>
            </a:r>
            <a:r>
              <a:rPr lang="cs-CZ" sz="1600" dirty="0" err="1"/>
              <a:t>ppm</a:t>
            </a:r>
            <a:r>
              <a:rPr lang="cs-CZ" sz="1600" dirty="0"/>
              <a:t> (g/t)</a:t>
            </a:r>
          </a:p>
          <a:p>
            <a:pPr lvl="1"/>
            <a:r>
              <a:rPr lang="cs-CZ" sz="1600" dirty="0"/>
              <a:t>Záleží nejen na kovnatosti, ale i na poloze, hloubce a velikosti. </a:t>
            </a:r>
          </a:p>
          <a:p>
            <a:r>
              <a:rPr lang="cs-CZ" sz="1600" dirty="0"/>
              <a:t>Na různé procesy a typy hornin jsou vázány rozdílné typy ložisek</a:t>
            </a:r>
          </a:p>
          <a:p>
            <a:r>
              <a:rPr lang="cs-CZ" sz="1600" dirty="0"/>
              <a:t>Rozdělujeme primární a sekundární ložiska</a:t>
            </a:r>
          </a:p>
          <a:p>
            <a:endParaRPr lang="cs-CZ" sz="16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8" name="Zástupný symbol pro obsah 3" descr="Rock Cycle all labels.jpg"/>
          <p:cNvPicPr>
            <a:picLocks noChangeAspect="1"/>
          </p:cNvPicPr>
          <p:nvPr/>
        </p:nvPicPr>
        <p:blipFill>
          <a:blip r:embed="rId2" cstate="print"/>
          <a:srcRect t="4375"/>
          <a:stretch>
            <a:fillRect/>
          </a:stretch>
        </p:blipFill>
        <p:spPr bwMode="auto">
          <a:xfrm>
            <a:off x="4950998" y="1231633"/>
            <a:ext cx="3748742" cy="281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630248" y="4081023"/>
            <a:ext cx="22972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©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Geological</a:t>
            </a:r>
            <a:r>
              <a:rPr lang="cs-CZ" sz="1000" dirty="0"/>
              <a:t> Society </a:t>
            </a:r>
            <a:r>
              <a:rPr lang="cs-CZ" sz="1000" dirty="0" err="1"/>
              <a:t>of</a:t>
            </a:r>
            <a:r>
              <a:rPr lang="cs-CZ" sz="1000" dirty="0"/>
              <a:t> London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74923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Blok – Geologický vývoj oblasti okolí ložiska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8" y="1403115"/>
            <a:ext cx="8474391" cy="593454"/>
          </a:xfrm>
        </p:spPr>
        <p:txBody>
          <a:bodyPr/>
          <a:lstStyle/>
          <a:p>
            <a:r>
              <a:rPr lang="cs-CZ" sz="1600" dirty="0"/>
              <a:t>Dvě základní geologické jednotky starší Český masiv a mladší Západní Karpaty.</a:t>
            </a:r>
          </a:p>
          <a:p>
            <a:r>
              <a:rPr lang="cs-CZ" sz="1600" dirty="0"/>
              <a:t>Český masiv se dělí na několik oblastí, nejdůležitější pro nás je Moldanubikum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13"/>
          <a:stretch/>
        </p:blipFill>
        <p:spPr>
          <a:xfrm>
            <a:off x="4438031" y="2075541"/>
            <a:ext cx="4432313" cy="259484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328912" y="4424161"/>
            <a:ext cx="2370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Česká geologická služba 2016</a:t>
            </a:r>
          </a:p>
        </p:txBody>
      </p:sp>
      <p:sp>
        <p:nvSpPr>
          <p:cNvPr id="9" name="Volný tvar 8"/>
          <p:cNvSpPr/>
          <p:nvPr/>
        </p:nvSpPr>
        <p:spPr bwMode="auto">
          <a:xfrm>
            <a:off x="6654188" y="2919470"/>
            <a:ext cx="1534912" cy="1498294"/>
          </a:xfrm>
          <a:custGeom>
            <a:avLst/>
            <a:gdLst>
              <a:gd name="connsiteX0" fmla="*/ 0 w 1534912"/>
              <a:gd name="connsiteY0" fmla="*/ 1498294 h 1498294"/>
              <a:gd name="connsiteX1" fmla="*/ 297455 w 1534912"/>
              <a:gd name="connsiteY1" fmla="*/ 1333041 h 1498294"/>
              <a:gd name="connsiteX2" fmla="*/ 407624 w 1534912"/>
              <a:gd name="connsiteY2" fmla="*/ 1200838 h 1498294"/>
              <a:gd name="connsiteX3" fmla="*/ 495759 w 1534912"/>
              <a:gd name="connsiteY3" fmla="*/ 1090670 h 1498294"/>
              <a:gd name="connsiteX4" fmla="*/ 649995 w 1534912"/>
              <a:gd name="connsiteY4" fmla="*/ 1079653 h 1498294"/>
              <a:gd name="connsiteX5" fmla="*/ 782198 w 1534912"/>
              <a:gd name="connsiteY5" fmla="*/ 980501 h 1498294"/>
              <a:gd name="connsiteX6" fmla="*/ 815248 w 1534912"/>
              <a:gd name="connsiteY6" fmla="*/ 859316 h 1498294"/>
              <a:gd name="connsiteX7" fmla="*/ 848299 w 1534912"/>
              <a:gd name="connsiteY7" fmla="*/ 705079 h 1498294"/>
              <a:gd name="connsiteX8" fmla="*/ 837282 w 1534912"/>
              <a:gd name="connsiteY8" fmla="*/ 605928 h 1498294"/>
              <a:gd name="connsiteX9" fmla="*/ 837282 w 1534912"/>
              <a:gd name="connsiteY9" fmla="*/ 528810 h 1498294"/>
              <a:gd name="connsiteX10" fmla="*/ 925417 w 1534912"/>
              <a:gd name="connsiteY10" fmla="*/ 572877 h 1498294"/>
              <a:gd name="connsiteX11" fmla="*/ 969484 w 1534912"/>
              <a:gd name="connsiteY11" fmla="*/ 716096 h 1498294"/>
              <a:gd name="connsiteX12" fmla="*/ 991518 w 1534912"/>
              <a:gd name="connsiteY12" fmla="*/ 837282 h 1498294"/>
              <a:gd name="connsiteX13" fmla="*/ 1057619 w 1534912"/>
              <a:gd name="connsiteY13" fmla="*/ 870332 h 1498294"/>
              <a:gd name="connsiteX14" fmla="*/ 1167788 w 1534912"/>
              <a:gd name="connsiteY14" fmla="*/ 826265 h 1498294"/>
              <a:gd name="connsiteX15" fmla="*/ 1255923 w 1534912"/>
              <a:gd name="connsiteY15" fmla="*/ 771181 h 1498294"/>
              <a:gd name="connsiteX16" fmla="*/ 1355075 w 1534912"/>
              <a:gd name="connsiteY16" fmla="*/ 738130 h 1498294"/>
              <a:gd name="connsiteX17" fmla="*/ 1432193 w 1534912"/>
              <a:gd name="connsiteY17" fmla="*/ 638978 h 1498294"/>
              <a:gd name="connsiteX18" fmla="*/ 1509311 w 1534912"/>
              <a:gd name="connsiteY18" fmla="*/ 583894 h 1498294"/>
              <a:gd name="connsiteX19" fmla="*/ 1531345 w 1534912"/>
              <a:gd name="connsiteY19" fmla="*/ 517793 h 1498294"/>
              <a:gd name="connsiteX20" fmla="*/ 1443210 w 1534912"/>
              <a:gd name="connsiteY20" fmla="*/ 484742 h 1498294"/>
              <a:gd name="connsiteX21" fmla="*/ 1355075 w 1534912"/>
              <a:gd name="connsiteY21" fmla="*/ 484742 h 1498294"/>
              <a:gd name="connsiteX22" fmla="*/ 1322024 w 1534912"/>
              <a:gd name="connsiteY22" fmla="*/ 407624 h 1498294"/>
              <a:gd name="connsiteX23" fmla="*/ 1288973 w 1534912"/>
              <a:gd name="connsiteY23" fmla="*/ 341523 h 1498294"/>
              <a:gd name="connsiteX24" fmla="*/ 1277957 w 1534912"/>
              <a:gd name="connsiteY24" fmla="*/ 286438 h 1498294"/>
              <a:gd name="connsiteX25" fmla="*/ 1399142 w 1534912"/>
              <a:gd name="connsiteY25" fmla="*/ 187287 h 1498294"/>
              <a:gd name="connsiteX26" fmla="*/ 1465243 w 1534912"/>
              <a:gd name="connsiteY26" fmla="*/ 0 h 1498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34912" h="1498294">
                <a:moveTo>
                  <a:pt x="0" y="1498294"/>
                </a:moveTo>
                <a:cubicBezTo>
                  <a:pt x="114759" y="1440455"/>
                  <a:pt x="229518" y="1382617"/>
                  <a:pt x="297455" y="1333041"/>
                </a:cubicBezTo>
                <a:cubicBezTo>
                  <a:pt x="365392" y="1283465"/>
                  <a:pt x="374573" y="1241233"/>
                  <a:pt x="407624" y="1200838"/>
                </a:cubicBezTo>
                <a:cubicBezTo>
                  <a:pt x="440675" y="1160443"/>
                  <a:pt x="455364" y="1110867"/>
                  <a:pt x="495759" y="1090670"/>
                </a:cubicBezTo>
                <a:cubicBezTo>
                  <a:pt x="536154" y="1070472"/>
                  <a:pt x="602255" y="1098014"/>
                  <a:pt x="649995" y="1079653"/>
                </a:cubicBezTo>
                <a:cubicBezTo>
                  <a:pt x="697735" y="1061291"/>
                  <a:pt x="754656" y="1017224"/>
                  <a:pt x="782198" y="980501"/>
                </a:cubicBezTo>
                <a:cubicBezTo>
                  <a:pt x="809740" y="943778"/>
                  <a:pt x="804231" y="905220"/>
                  <a:pt x="815248" y="859316"/>
                </a:cubicBezTo>
                <a:cubicBezTo>
                  <a:pt x="826265" y="813412"/>
                  <a:pt x="844627" y="747310"/>
                  <a:pt x="848299" y="705079"/>
                </a:cubicBezTo>
                <a:cubicBezTo>
                  <a:pt x="851971" y="662848"/>
                  <a:pt x="839118" y="635306"/>
                  <a:pt x="837282" y="605928"/>
                </a:cubicBezTo>
                <a:cubicBezTo>
                  <a:pt x="835446" y="576550"/>
                  <a:pt x="822593" y="534318"/>
                  <a:pt x="837282" y="528810"/>
                </a:cubicBezTo>
                <a:cubicBezTo>
                  <a:pt x="851971" y="523302"/>
                  <a:pt x="903383" y="541663"/>
                  <a:pt x="925417" y="572877"/>
                </a:cubicBezTo>
                <a:cubicBezTo>
                  <a:pt x="947451" y="604091"/>
                  <a:pt x="958467" y="672028"/>
                  <a:pt x="969484" y="716096"/>
                </a:cubicBezTo>
                <a:cubicBezTo>
                  <a:pt x="980501" y="760163"/>
                  <a:pt x="976829" y="811576"/>
                  <a:pt x="991518" y="837282"/>
                </a:cubicBezTo>
                <a:cubicBezTo>
                  <a:pt x="1006207" y="862988"/>
                  <a:pt x="1028241" y="872168"/>
                  <a:pt x="1057619" y="870332"/>
                </a:cubicBezTo>
                <a:cubicBezTo>
                  <a:pt x="1086997" y="868496"/>
                  <a:pt x="1134737" y="842790"/>
                  <a:pt x="1167788" y="826265"/>
                </a:cubicBezTo>
                <a:cubicBezTo>
                  <a:pt x="1200839" y="809740"/>
                  <a:pt x="1224709" y="785870"/>
                  <a:pt x="1255923" y="771181"/>
                </a:cubicBezTo>
                <a:cubicBezTo>
                  <a:pt x="1287137" y="756492"/>
                  <a:pt x="1325697" y="760164"/>
                  <a:pt x="1355075" y="738130"/>
                </a:cubicBezTo>
                <a:cubicBezTo>
                  <a:pt x="1384453" y="716096"/>
                  <a:pt x="1406487" y="664684"/>
                  <a:pt x="1432193" y="638978"/>
                </a:cubicBezTo>
                <a:cubicBezTo>
                  <a:pt x="1457899" y="613272"/>
                  <a:pt x="1492786" y="604091"/>
                  <a:pt x="1509311" y="583894"/>
                </a:cubicBezTo>
                <a:cubicBezTo>
                  <a:pt x="1525836" y="563697"/>
                  <a:pt x="1542362" y="534318"/>
                  <a:pt x="1531345" y="517793"/>
                </a:cubicBezTo>
                <a:cubicBezTo>
                  <a:pt x="1520328" y="501268"/>
                  <a:pt x="1472588" y="490251"/>
                  <a:pt x="1443210" y="484742"/>
                </a:cubicBezTo>
                <a:cubicBezTo>
                  <a:pt x="1413832" y="479233"/>
                  <a:pt x="1375273" y="497595"/>
                  <a:pt x="1355075" y="484742"/>
                </a:cubicBezTo>
                <a:cubicBezTo>
                  <a:pt x="1334877" y="471889"/>
                  <a:pt x="1333041" y="431494"/>
                  <a:pt x="1322024" y="407624"/>
                </a:cubicBezTo>
                <a:cubicBezTo>
                  <a:pt x="1311007" y="383754"/>
                  <a:pt x="1296317" y="361721"/>
                  <a:pt x="1288973" y="341523"/>
                </a:cubicBezTo>
                <a:cubicBezTo>
                  <a:pt x="1281629" y="321325"/>
                  <a:pt x="1259596" y="312144"/>
                  <a:pt x="1277957" y="286438"/>
                </a:cubicBezTo>
                <a:cubicBezTo>
                  <a:pt x="1296318" y="260732"/>
                  <a:pt x="1367928" y="235027"/>
                  <a:pt x="1399142" y="187287"/>
                </a:cubicBezTo>
                <a:cubicBezTo>
                  <a:pt x="1430356" y="139547"/>
                  <a:pt x="1447799" y="69773"/>
                  <a:pt x="1465243" y="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077215" y="3041837"/>
            <a:ext cx="69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ČM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750736" y="3827946"/>
            <a:ext cx="693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ZK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xmlns="" id="{7791703A-CE0F-4636-ACE3-BD7D25BAAE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348311" y="4132162"/>
            <a:ext cx="87213" cy="2856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0" name="Picture 2" descr="Výsledek obrázku pro český masiv">
            <a:extLst>
              <a:ext uri="{FF2B5EF4-FFF2-40B4-BE49-F238E27FC236}">
                <a16:creationId xmlns:a16="http://schemas.microsoft.com/office/drawing/2014/main" xmlns="" id="{43BFE0B3-12B2-44CB-8447-50721D47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82" y="2069755"/>
            <a:ext cx="3628423" cy="26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xmlns="" id="{86FBA88D-F4FA-4126-A4DD-D04100A4A382}"/>
              </a:ext>
            </a:extLst>
          </p:cNvPr>
          <p:cNvSpPr/>
          <p:nvPr/>
        </p:nvSpPr>
        <p:spPr>
          <a:xfrm>
            <a:off x="1340843" y="4650134"/>
            <a:ext cx="281762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>
                <a:solidFill>
                  <a:srgbClr val="000000"/>
                </a:solidFill>
                <a:latin typeface="Arial" panose="020B0604020202020204" pitchFamily="34" charset="0"/>
              </a:rPr>
              <a:t>Geofyzikální ústav Akademie věd ČR, </a:t>
            </a:r>
            <a:r>
              <a:rPr lang="cs-CZ" sz="800" dirty="0" err="1">
                <a:solidFill>
                  <a:srgbClr val="000000"/>
                </a:solidFill>
                <a:latin typeface="Arial" panose="020B0604020202020204" pitchFamily="34" charset="0"/>
              </a:rPr>
              <a:t>v.v.i</a:t>
            </a:r>
            <a:r>
              <a:rPr lang="cs-CZ" sz="8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cs-CZ" i="1" dirty="0">
                <a:solidFill>
                  <a:srgbClr val="1D8DAF"/>
                </a:solidFill>
                <a:latin typeface="Arial" panose="020B0604020202020204" pitchFamily="34" charset="0"/>
              </a:rPr>
              <a:t/>
            </a:r>
            <a:br>
              <a:rPr lang="cs-CZ" i="1" dirty="0">
                <a:solidFill>
                  <a:srgbClr val="1D8DAF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6838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A4C4AAB-C7C6-48F6-9F4E-2E4210D9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Variská orogeneze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8EB8A3C-8711-409A-9B97-80147D72D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Kolize </a:t>
            </a:r>
            <a:r>
              <a:rPr lang="cs-CZ" dirty="0" err="1"/>
              <a:t>Laurusie</a:t>
            </a:r>
            <a:r>
              <a:rPr lang="cs-CZ" dirty="0"/>
              <a:t> a </a:t>
            </a:r>
            <a:r>
              <a:rPr lang="cs-CZ" dirty="0" err="1"/>
              <a:t>Gondwany</a:t>
            </a:r>
            <a:endParaRPr lang="cs-CZ" dirty="0"/>
          </a:p>
          <a:p>
            <a:r>
              <a:rPr lang="cs-CZ" dirty="0"/>
              <a:t>Konec prvohor (Devon, Karbon, Perm)</a:t>
            </a:r>
          </a:p>
          <a:p>
            <a:r>
              <a:rPr lang="cs-CZ" dirty="0"/>
              <a:t>Evropa a Severní Amerika</a:t>
            </a:r>
          </a:p>
          <a:p>
            <a:r>
              <a:rPr lang="cs-CZ" dirty="0"/>
              <a:t>Horstvo srovnatelné s Himalájemi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109BEF73-C3A5-49FC-8047-437A8487A5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DCE86DB1-A34E-4EBD-9A06-126A6C6C3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7250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CC6AD887-919E-427A-AB66-6B20FD0DE1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962" t="15137" r="49869" b="6253"/>
          <a:stretch/>
        </p:blipFill>
        <p:spPr>
          <a:xfrm>
            <a:off x="2526445" y="231783"/>
            <a:ext cx="6465236" cy="440313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290" y="736119"/>
            <a:ext cx="2009155" cy="932983"/>
          </a:xfrm>
        </p:spPr>
        <p:txBody>
          <a:bodyPr/>
          <a:lstStyle/>
          <a:p>
            <a:r>
              <a:rPr lang="cs-CZ" sz="1600" dirty="0"/>
              <a:t>Žuly </a:t>
            </a:r>
            <a:r>
              <a:rPr lang="cs-CZ" sz="1600" dirty="0" err="1"/>
              <a:t>Moldanubického</a:t>
            </a:r>
            <a:r>
              <a:rPr lang="cs-CZ" sz="1600" dirty="0"/>
              <a:t> kompozitního </a:t>
            </a:r>
            <a:r>
              <a:rPr lang="cs-CZ" sz="1600" dirty="0" err="1"/>
              <a:t>Batolitu</a:t>
            </a:r>
            <a:endParaRPr lang="cs-CZ" sz="16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086232" y="4062931"/>
            <a:ext cx="2370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Česká geologická služba 2016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D08958DC-D088-4D34-9D0B-B83A4A9AF68C}"/>
              </a:ext>
            </a:extLst>
          </p:cNvPr>
          <p:cNvCxnSpPr>
            <a:cxnSpLocks/>
          </p:cNvCxnSpPr>
          <p:nvPr/>
        </p:nvCxnSpPr>
        <p:spPr bwMode="auto">
          <a:xfrm flipV="1">
            <a:off x="4328932" y="3067292"/>
            <a:ext cx="347240" cy="3009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2131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159E988-2B50-441F-B553-40811273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674" y="162659"/>
            <a:ext cx="8086635" cy="485775"/>
          </a:xfrm>
        </p:spPr>
        <p:txBody>
          <a:bodyPr/>
          <a:lstStyle/>
          <a:p>
            <a:r>
              <a:rPr lang="cs-CZ" dirty="0" err="1"/>
              <a:t>Moldanubický</a:t>
            </a:r>
            <a:r>
              <a:rPr lang="cs-CZ" dirty="0"/>
              <a:t> batolit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72D0FC1-3773-4B84-B694-1C5E081D1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94" y="1223916"/>
            <a:ext cx="2887665" cy="3556427"/>
          </a:xfrm>
        </p:spPr>
        <p:txBody>
          <a:bodyPr/>
          <a:lstStyle/>
          <a:p>
            <a:r>
              <a:rPr lang="cs-CZ" sz="2000" dirty="0"/>
              <a:t>Velmi komplikované těleso složené z menších plutonů</a:t>
            </a:r>
          </a:p>
          <a:p>
            <a:r>
              <a:rPr lang="cs-CZ" sz="2000" dirty="0"/>
              <a:t>Vzniklo tavením rul ve ztluštělé zemské kůře při Variské orogenezi</a:t>
            </a:r>
          </a:p>
          <a:p>
            <a:r>
              <a:rPr lang="cs-CZ" sz="2000" dirty="0"/>
              <a:t>330-300 </a:t>
            </a:r>
            <a:r>
              <a:rPr lang="cs-CZ" sz="2000" dirty="0" err="1"/>
              <a:t>Ma</a:t>
            </a:r>
            <a:r>
              <a:rPr lang="cs-CZ" sz="2000" dirty="0"/>
              <a:t> (milionů let) staré</a:t>
            </a:r>
          </a:p>
          <a:p>
            <a:r>
              <a:rPr lang="cs-CZ" sz="2000" dirty="0"/>
              <a:t>Východní a jižní větev</a:t>
            </a:r>
          </a:p>
          <a:p>
            <a:r>
              <a:rPr lang="cs-CZ" sz="2000" dirty="0"/>
              <a:t>Žuly typu </a:t>
            </a:r>
            <a:r>
              <a:rPr lang="cs-CZ" sz="2000" dirty="0" err="1"/>
              <a:t>Eisgarn</a:t>
            </a:r>
            <a:endParaRPr lang="cs-CZ" sz="20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BE969511-E808-45D7-B0B3-41E625388B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F326D0-5EF7-48A0-9139-EBC305C766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FD03981-5825-4C47-9590-B7211962F3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95972" y="95617"/>
            <a:ext cx="3864036" cy="5143500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xmlns="" id="{74955F6E-6413-44C8-8CFE-034303B9AB1C}"/>
              </a:ext>
            </a:extLst>
          </p:cNvPr>
          <p:cNvCxnSpPr>
            <a:cxnSpLocks/>
          </p:cNvCxnSpPr>
          <p:nvPr/>
        </p:nvCxnSpPr>
        <p:spPr bwMode="auto">
          <a:xfrm flipH="1">
            <a:off x="7990244" y="2199190"/>
            <a:ext cx="528723" cy="3362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5EE69E77-006E-48E2-9654-6A6C15166804}"/>
              </a:ext>
            </a:extLst>
          </p:cNvPr>
          <p:cNvSpPr txBox="1"/>
          <p:nvPr/>
        </p:nvSpPr>
        <p:spPr>
          <a:xfrm>
            <a:off x="6288766" y="4296659"/>
            <a:ext cx="1817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Klomínský</a:t>
            </a:r>
            <a:r>
              <a:rPr lang="cs-CZ" sz="1000" dirty="0"/>
              <a:t> et al. 2010</a:t>
            </a:r>
          </a:p>
        </p:txBody>
      </p:sp>
    </p:spTree>
    <p:extLst>
      <p:ext uri="{BB962C8B-B14F-4D97-AF65-F5344CB8AC3E}">
        <p14:creationId xmlns:p14="http://schemas.microsoft.com/office/powerpoint/2010/main" val="458845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40007B7-CC6D-4F00-A81C-EF49ED75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Lokalita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1449D4D-AAC9-4274-ADBA-9E546C3BA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8" y="1513285"/>
            <a:ext cx="4247607" cy="3086100"/>
          </a:xfrm>
        </p:spPr>
        <p:txBody>
          <a:bodyPr/>
          <a:lstStyle/>
          <a:p>
            <a:r>
              <a:rPr lang="cs-CZ" sz="2000" dirty="0"/>
              <a:t>Drobná intruze granitu typu Kozí hora (Kozí hora </a:t>
            </a:r>
            <a:r>
              <a:rPr lang="cs-CZ" sz="2000" dirty="0" err="1"/>
              <a:t>stock</a:t>
            </a:r>
            <a:r>
              <a:rPr lang="cs-CZ" sz="2000" dirty="0"/>
              <a:t>)</a:t>
            </a:r>
          </a:p>
          <a:p>
            <a:r>
              <a:rPr lang="cs-CZ" sz="2000" dirty="0"/>
              <a:t>Jedna z nejmladších</a:t>
            </a:r>
          </a:p>
          <a:p>
            <a:r>
              <a:rPr lang="cs-CZ" sz="2000" dirty="0"/>
              <a:t>V mapě jako </a:t>
            </a:r>
            <a:r>
              <a:rPr lang="cs-CZ" sz="2000" dirty="0" err="1"/>
              <a:t>Starohuťský</a:t>
            </a:r>
            <a:r>
              <a:rPr lang="cs-CZ" sz="2000" dirty="0"/>
              <a:t> vrch (kóta 704)</a:t>
            </a:r>
          </a:p>
          <a:p>
            <a:r>
              <a:rPr lang="cs-CZ" sz="2000" dirty="0" err="1"/>
              <a:t>Greiseny</a:t>
            </a:r>
            <a:r>
              <a:rPr lang="cs-CZ" sz="2000" dirty="0"/>
              <a:t> s magnetitem, pyritem, molybdenitem, apatitem a berylem</a:t>
            </a:r>
          </a:p>
          <a:p>
            <a:r>
              <a:rPr lang="cs-CZ" sz="2000" dirty="0"/>
              <a:t>V 2. pol. 20. stol. Průzkum na Molybden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46BEE931-5080-421C-BBDE-99F69CD2D6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D347787-39B3-4909-B3A5-51A2F4CA81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D0A64D8-D500-4E21-BC37-2357CDE5F1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4162" y="42135"/>
            <a:ext cx="2879610" cy="498706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AE454F44-24C4-4D79-A398-010F15179009}"/>
              </a:ext>
            </a:extLst>
          </p:cNvPr>
          <p:cNvSpPr txBox="1"/>
          <p:nvPr/>
        </p:nvSpPr>
        <p:spPr>
          <a:xfrm>
            <a:off x="6893967" y="4440078"/>
            <a:ext cx="1817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Klomínský</a:t>
            </a:r>
            <a:r>
              <a:rPr lang="cs-CZ" sz="1000" dirty="0"/>
              <a:t> et al. 2010</a:t>
            </a:r>
          </a:p>
        </p:txBody>
      </p:sp>
    </p:spTree>
    <p:extLst>
      <p:ext uri="{BB962C8B-B14F-4D97-AF65-F5344CB8AC3E}">
        <p14:creationId xmlns:p14="http://schemas.microsoft.com/office/powerpoint/2010/main" val="151512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17</a:t>
            </a:fld>
            <a:endParaRPr lang="cs-CZ" alt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542827" y="706718"/>
            <a:ext cx="5035408" cy="485775"/>
          </a:xfrm>
        </p:spPr>
        <p:txBody>
          <a:bodyPr/>
          <a:lstStyle/>
          <a:p>
            <a:r>
              <a:rPr lang="cs-CZ" dirty="0"/>
              <a:t>2. Blok - výpočty zásob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09589" y="1258958"/>
            <a:ext cx="4120468" cy="332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1600" kern="0" dirty="0"/>
              <a:t>Souřadnicový systém S-JTSK - systém jednotné </a:t>
            </a:r>
            <a:r>
              <a:rPr lang="cs-CZ" altLang="cs-CZ" sz="1600" b="1" kern="0" dirty="0"/>
              <a:t>trigonometrické</a:t>
            </a:r>
            <a:r>
              <a:rPr lang="cs-CZ" altLang="cs-CZ" sz="1600" kern="0" dirty="0"/>
              <a:t> sítě katastrální.</a:t>
            </a:r>
          </a:p>
          <a:p>
            <a:r>
              <a:rPr lang="cs-CZ" altLang="cs-CZ" sz="1600" kern="0" dirty="0"/>
              <a:t>Pravidelná </a:t>
            </a:r>
            <a:r>
              <a:rPr lang="cs-CZ" altLang="cs-CZ" sz="1600" b="1" kern="0" dirty="0"/>
              <a:t>pravoúhlá</a:t>
            </a:r>
            <a:r>
              <a:rPr lang="cs-CZ" altLang="cs-CZ" sz="1600" kern="0" dirty="0"/>
              <a:t> souřadnicová síť.</a:t>
            </a:r>
          </a:p>
          <a:p>
            <a:r>
              <a:rPr lang="cs-CZ" altLang="cs-CZ" sz="1600" kern="0" dirty="0"/>
              <a:t>Těleso je kulová úseč</a:t>
            </a:r>
          </a:p>
          <a:p>
            <a:r>
              <a:rPr lang="cs-CZ" altLang="cs-CZ" sz="1600" kern="0" dirty="0"/>
              <a:t>Výpočty nutno dodat s postupem!! Nikoli pouze výsledky. Ideálně pracovat s MS Excelem.</a:t>
            </a:r>
          </a:p>
          <a:p>
            <a:r>
              <a:rPr lang="cs-CZ" altLang="cs-CZ" sz="1600" kern="0" dirty="0"/>
              <a:t>Termín odevzdání výpočtů 16.1.2018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CF1EABEC-A102-4924-B6B9-9F1350AA1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82" y="149599"/>
            <a:ext cx="3377365" cy="47825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721557"/>
            <a:ext cx="8086635" cy="485775"/>
          </a:xfrm>
        </p:spPr>
        <p:txBody>
          <a:bodyPr/>
          <a:lstStyle/>
          <a:p>
            <a:r>
              <a:rPr lang="cs-CZ" dirty="0"/>
              <a:t>2. Blok - práce se zdroji - mapové podklady ČGS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8" y="1339112"/>
            <a:ext cx="8086635" cy="3173015"/>
          </a:xfrm>
        </p:spPr>
        <p:txBody>
          <a:bodyPr/>
          <a:lstStyle/>
          <a:p>
            <a:r>
              <a:rPr lang="cs-CZ" altLang="cs-CZ" sz="1600" dirty="0"/>
              <a:t>Česká geologická služba: on-line mapové aplikace – př. </a:t>
            </a:r>
            <a:r>
              <a:rPr lang="cs-CZ" altLang="cs-CZ" sz="1600" dirty="0">
                <a:hlinkClick r:id="rId2"/>
              </a:rPr>
              <a:t>Surovinový informační portál</a:t>
            </a:r>
            <a:r>
              <a:rPr lang="cs-CZ" altLang="cs-CZ" sz="1600" dirty="0"/>
              <a:t>, Geologická mapa 1 : 50 000 (</a:t>
            </a:r>
            <a:r>
              <a:rPr lang="cs-CZ" altLang="cs-CZ" sz="1600" dirty="0">
                <a:hlinkClick r:id="rId3"/>
              </a:rPr>
              <a:t>http://www.geology.cz/extranet/mapy/mapy-online/</a:t>
            </a:r>
            <a:r>
              <a:rPr lang="cs-CZ" altLang="cs-CZ" sz="1600" dirty="0" err="1">
                <a:hlinkClick r:id="rId3"/>
              </a:rPr>
              <a:t>mapove</a:t>
            </a:r>
            <a:r>
              <a:rPr lang="cs-CZ" altLang="cs-CZ" sz="1600" dirty="0">
                <a:hlinkClick r:id="rId3"/>
              </a:rPr>
              <a:t>-aplikace</a:t>
            </a:r>
            <a:r>
              <a:rPr lang="cs-CZ" altLang="cs-CZ" sz="1600" dirty="0"/>
              <a:t>).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90" y="2138904"/>
            <a:ext cx="3647677" cy="24242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8" y="2137299"/>
            <a:ext cx="3488646" cy="241837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575649" y="4563189"/>
            <a:ext cx="2370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Česká geologická služba 2016</a:t>
            </a:r>
          </a:p>
        </p:txBody>
      </p:sp>
    </p:spTree>
    <p:extLst>
      <p:ext uri="{BB962C8B-B14F-4D97-AF65-F5344CB8AC3E}">
        <p14:creationId xmlns:p14="http://schemas.microsoft.com/office/powerpoint/2010/main" val="1581930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19</a:t>
            </a:fld>
            <a:endParaRPr lang="cs-CZ" alt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542827" y="611288"/>
            <a:ext cx="7797132" cy="838303"/>
          </a:xfrm>
        </p:spPr>
        <p:txBody>
          <a:bodyPr/>
          <a:lstStyle/>
          <a:p>
            <a:r>
              <a:rPr lang="cs-CZ" dirty="0"/>
              <a:t>2. Blok - zásady pasní akademického textu, citace, literatura, zdroje, práce s MS Wordem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42826" y="1412216"/>
            <a:ext cx="8156913" cy="333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1600" kern="0" dirty="0"/>
              <a:t>Norma - ISO 690 - citace (odkazy) i v textu a pak na konci práce.</a:t>
            </a:r>
          </a:p>
          <a:p>
            <a:r>
              <a:rPr lang="cs-CZ" altLang="cs-CZ" sz="1600" kern="0" dirty="0"/>
              <a:t>Možnost využití webu citace.com - </a:t>
            </a:r>
            <a:r>
              <a:rPr lang="cs-CZ" altLang="cs-CZ" sz="1600" kern="0" dirty="0">
                <a:hlinkClick r:id="rId3"/>
              </a:rPr>
              <a:t>http://www.citace.com/</a:t>
            </a:r>
            <a:r>
              <a:rPr lang="cs-CZ" altLang="cs-CZ" sz="1600" kern="0" dirty="0" err="1">
                <a:hlinkClick r:id="rId3"/>
              </a:rPr>
              <a:t>vytvorit</a:t>
            </a:r>
            <a:r>
              <a:rPr lang="cs-CZ" altLang="cs-CZ" sz="1600" kern="0" dirty="0">
                <a:hlinkClick r:id="rId3"/>
              </a:rPr>
              <a:t>-citaci</a:t>
            </a:r>
            <a:r>
              <a:rPr lang="cs-CZ" altLang="cs-CZ" sz="1600" kern="0" dirty="0"/>
              <a:t>.</a:t>
            </a:r>
          </a:p>
          <a:p>
            <a:r>
              <a:rPr lang="cs-CZ" altLang="cs-CZ" sz="1600" kern="0" dirty="0"/>
              <a:t>Nestačí pouze zkopírovat webovou adresu - i ta se musí citovat správně.</a:t>
            </a:r>
          </a:p>
          <a:p>
            <a:r>
              <a:rPr lang="cs-CZ" altLang="cs-CZ" sz="1600" kern="0" dirty="0"/>
              <a:t>Akademická práce - gramatika, pravopis, stylistika - nechte si vždy přečíst text od někoho dalšího, kdo se nepodílel na vaší práci, nepsal ji - určitě tam uvidí chyby či prostor ke zlepšení.</a:t>
            </a:r>
          </a:p>
          <a:p>
            <a:r>
              <a:rPr lang="cs-CZ" altLang="cs-CZ" sz="1600" kern="0" dirty="0"/>
              <a:t>Vyvarovat se nevhodných slovních spojení, expresivních, citově zbarvených výrazů.</a:t>
            </a:r>
          </a:p>
          <a:p>
            <a:r>
              <a:rPr lang="cs-CZ" altLang="cs-CZ" sz="1600" kern="0" dirty="0"/>
              <a:t>Práce musí mít hlavičku (název, autory, anotaci), </a:t>
            </a:r>
            <a:r>
              <a:rPr lang="cs-CZ" altLang="cs-CZ" sz="1600" b="1" kern="0" dirty="0"/>
              <a:t>obsah a členění kapitol (automatický obsah, víceúrovňové členění)</a:t>
            </a:r>
            <a:r>
              <a:rPr lang="cs-CZ" altLang="cs-CZ" sz="1600" kern="0" dirty="0"/>
              <a:t>, úvod, vlastní práce, závěr.</a:t>
            </a:r>
          </a:p>
          <a:p>
            <a:r>
              <a:rPr lang="cs-CZ" altLang="cs-CZ" sz="1600" kern="0" dirty="0"/>
              <a:t>Je vhodné pracovat s odstavci, raději více členit text, kapitoly (číslovat).</a:t>
            </a:r>
          </a:p>
          <a:p>
            <a:r>
              <a:rPr lang="cs-CZ" altLang="cs-CZ" sz="1600" kern="0" dirty="0"/>
              <a:t>Použité obrázky (pokud nejsou vaše vlastní) musí také obsahovat odkaz na zdroj a měly by se číslovat (Obr. 1, Obr. 2, Obr. n), takto očíslované je také uvést v textu. </a:t>
            </a:r>
          </a:p>
          <a:p>
            <a:endParaRPr lang="cs-CZ" altLang="cs-CZ" sz="1800" b="1" kern="0" dirty="0"/>
          </a:p>
        </p:txBody>
      </p:sp>
    </p:spTree>
    <p:extLst>
      <p:ext uri="{BB962C8B-B14F-4D97-AF65-F5344CB8AC3E}">
        <p14:creationId xmlns:p14="http://schemas.microsoft.com/office/powerpoint/2010/main" val="270386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675159"/>
            <a:ext cx="8086635" cy="485775"/>
          </a:xfrm>
        </p:spPr>
        <p:txBody>
          <a:bodyPr/>
          <a:lstStyle/>
          <a:p>
            <a:r>
              <a:rPr lang="cs-CZ" dirty="0"/>
              <a:t>Program a obsah workshopu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228524"/>
            <a:ext cx="4155620" cy="3457776"/>
          </a:xfrm>
        </p:spPr>
        <p:txBody>
          <a:bodyPr/>
          <a:lstStyle/>
          <a:p>
            <a:r>
              <a:rPr lang="cs-CZ" sz="1600" dirty="0"/>
              <a:t>1. Blok workshopu - teorie</a:t>
            </a:r>
          </a:p>
          <a:p>
            <a:pPr lvl="1"/>
            <a:r>
              <a:rPr lang="cs-CZ" sz="1600" dirty="0"/>
              <a:t>Geologický vývoj Země a vznik hornin - teoretický základ pro uvědomění si souvislostí se stavbou našeho území a vznikem našeho ložiska.</a:t>
            </a:r>
          </a:p>
          <a:p>
            <a:pPr lvl="1"/>
            <a:r>
              <a:rPr lang="cs-CZ" sz="1600" dirty="0"/>
              <a:t>Geologie okolí ložiska</a:t>
            </a:r>
          </a:p>
          <a:p>
            <a:r>
              <a:rPr lang="cs-CZ" sz="1600" dirty="0"/>
              <a:t>2. Blok workshopu – práce se zdroji</a:t>
            </a:r>
          </a:p>
          <a:p>
            <a:pPr lvl="1"/>
            <a:r>
              <a:rPr lang="cs-CZ" sz="1600" dirty="0"/>
              <a:t>Výpočty zásob ložiska</a:t>
            </a:r>
          </a:p>
          <a:p>
            <a:pPr lvl="1"/>
            <a:r>
              <a:rPr lang="cs-CZ" sz="1600" dirty="0"/>
              <a:t>Doporučené zdroje pro čerpání informací, mapové aplikace</a:t>
            </a:r>
          </a:p>
          <a:p>
            <a:pPr lvl="1"/>
            <a:r>
              <a:rPr lang="cs-CZ" sz="1600" dirty="0"/>
              <a:t>Zásady psaní akademické práce, citace, práce se zdroji, MS Word.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4686300"/>
            <a:ext cx="6305910" cy="342900"/>
          </a:xfrm>
        </p:spPr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046" y="796529"/>
            <a:ext cx="3975454" cy="264119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646178" y="3437721"/>
            <a:ext cx="1397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2016 © Atemi s.r.o.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4988380" y="3802126"/>
            <a:ext cx="3965120" cy="97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000" kern="0" dirty="0"/>
              <a:t>Ale především velký prostor pro vaše dotazy, otázky či osobní konzultace!</a:t>
            </a:r>
          </a:p>
        </p:txBody>
      </p:sp>
    </p:spTree>
    <p:extLst>
      <p:ext uri="{BB962C8B-B14F-4D97-AF65-F5344CB8AC3E}">
        <p14:creationId xmlns:p14="http://schemas.microsoft.com/office/powerpoint/2010/main" val="2788120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6902604" y="4800600"/>
            <a:ext cx="1841740" cy="342900"/>
          </a:xfrm>
        </p:spPr>
        <p:txBody>
          <a:bodyPr/>
          <a:lstStyle/>
          <a:p>
            <a:fld id="{DFCCE4E1-ABCF-4F5D-BF07-EFB1B1F25C69}" type="slidenum">
              <a:rPr lang="cs-CZ" altLang="cs-CZ"/>
              <a:pPr/>
              <a:t>20</a:t>
            </a:fld>
            <a:endParaRPr lang="cs-CZ" altLang="cs-CZ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588" y="1201809"/>
            <a:ext cx="8082321" cy="3703646"/>
          </a:xfrm>
        </p:spPr>
        <p:txBody>
          <a:bodyPr/>
          <a:lstStyle/>
          <a:p>
            <a:r>
              <a:rPr lang="cs-CZ" altLang="cs-CZ" sz="1400" dirty="0"/>
              <a:t>Wikipedie je dobrá k uvědomění si základních pojmů, ale i zde se pracuje s externími zdroji! </a:t>
            </a:r>
          </a:p>
          <a:p>
            <a:r>
              <a:rPr lang="cs-CZ" sz="1400" dirty="0"/>
              <a:t>STARÝ, Jaromír, Ivo SITENSKÝ, Dalibor MAŠEK, Tereza HODKOVÁ, Mirko VANĚČEK, Jaroslav NOVÁK, Anna HORÁKOVÁ a Pavel KAVINA. 2015. </a:t>
            </a:r>
            <a:r>
              <a:rPr lang="cs-CZ" sz="1400" i="1" dirty="0"/>
              <a:t>Surovinové zdroje České republiky: Nerostné suroviny (Ročenka 2015)</a:t>
            </a:r>
            <a:r>
              <a:rPr lang="cs-CZ" sz="1400" dirty="0"/>
              <a:t>. Praha: Česká geologická služba. ISBN 978-80-7075-903-5. Dostupné také z: </a:t>
            </a:r>
            <a:r>
              <a:rPr lang="cs-CZ" sz="1400" dirty="0">
                <a:solidFill>
                  <a:srgbClr val="00287D"/>
                </a:solidFill>
                <a:hlinkClick r:id="rId2"/>
              </a:rPr>
              <a:t>http://www.geology.cz/extranet/publikace/online/surovinove-zdroje/SUROVINOVE-ZDROJE-CESKE-REPUBLIKY-2014.pdf</a:t>
            </a:r>
            <a:endParaRPr lang="cs-CZ" sz="1400" dirty="0">
              <a:solidFill>
                <a:srgbClr val="00287D"/>
              </a:solidFill>
            </a:endParaRPr>
          </a:p>
          <a:p>
            <a:r>
              <a:rPr lang="cs-CZ" sz="1400" dirty="0"/>
              <a:t>Internetové studijní materiály VŠB-TU Ostrava (</a:t>
            </a:r>
            <a:r>
              <a:rPr lang="cs-CZ" sz="1400" dirty="0">
                <a:hlinkClick r:id="rId3"/>
              </a:rPr>
              <a:t>http://geologie.vsb.cz/</a:t>
            </a:r>
            <a:r>
              <a:rPr lang="cs-CZ" sz="1400" dirty="0" err="1">
                <a:hlinkClick r:id="rId3"/>
              </a:rPr>
              <a:t>loziska</a:t>
            </a:r>
            <a:r>
              <a:rPr lang="cs-CZ" sz="1400" dirty="0">
                <a:hlinkClick r:id="rId3"/>
              </a:rPr>
              <a:t>/</a:t>
            </a:r>
            <a:r>
              <a:rPr lang="cs-CZ" sz="1400" dirty="0" err="1">
                <a:hlinkClick r:id="rId3"/>
              </a:rPr>
              <a:t>loziska</a:t>
            </a:r>
            <a:r>
              <a:rPr lang="cs-CZ" sz="1400" dirty="0">
                <a:hlinkClick r:id="rId3"/>
              </a:rPr>
              <a:t>/</a:t>
            </a:r>
            <a:r>
              <a:rPr lang="cs-CZ" sz="1400" dirty="0"/>
              <a:t>)</a:t>
            </a:r>
          </a:p>
          <a:p>
            <a:r>
              <a:rPr lang="cs-CZ" altLang="cs-CZ" sz="1400" dirty="0"/>
              <a:t>ZIMÁK, Jiří. 2005. Skripta Ložiska nerostných surovin část 1.-3. </a:t>
            </a:r>
            <a:r>
              <a:rPr lang="cs-CZ" altLang="cs-CZ" sz="1400" dirty="0" err="1"/>
              <a:t>Katerdra</a:t>
            </a:r>
            <a:r>
              <a:rPr lang="cs-CZ" altLang="cs-CZ" sz="1400" dirty="0"/>
              <a:t> geologie </a:t>
            </a:r>
            <a:r>
              <a:rPr lang="cs-CZ" altLang="cs-CZ" sz="1400" dirty="0" err="1"/>
              <a:t>PřF</a:t>
            </a:r>
            <a:r>
              <a:rPr lang="cs-CZ" altLang="cs-CZ" sz="1400" dirty="0"/>
              <a:t> UP Olomouc (</a:t>
            </a:r>
            <a:r>
              <a:rPr lang="cs-CZ" altLang="cs-CZ" sz="1400" dirty="0">
                <a:hlinkClick r:id="rId4"/>
              </a:rPr>
              <a:t>http://www.geology.upol.cz/</a:t>
            </a:r>
            <a:r>
              <a:rPr lang="cs-CZ" altLang="cs-CZ" sz="1400" dirty="0" err="1">
                <a:hlinkClick r:id="rId4"/>
              </a:rPr>
              <a:t>upload</a:t>
            </a:r>
            <a:r>
              <a:rPr lang="cs-CZ" altLang="cs-CZ" sz="1400" dirty="0">
                <a:hlinkClick r:id="rId4"/>
              </a:rPr>
              <a:t>/</a:t>
            </a:r>
            <a:r>
              <a:rPr lang="cs-CZ" altLang="cs-CZ" sz="1400" dirty="0" err="1">
                <a:hlinkClick r:id="rId4"/>
              </a:rPr>
              <a:t>studijni_materialy</a:t>
            </a:r>
            <a:r>
              <a:rPr lang="cs-CZ" altLang="cs-CZ" sz="1400" dirty="0">
                <a:hlinkClick r:id="rId4"/>
              </a:rPr>
              <a:t>/</a:t>
            </a:r>
            <a:r>
              <a:rPr lang="cs-CZ" altLang="cs-CZ" sz="1400" dirty="0" err="1">
                <a:hlinkClick r:id="rId4"/>
              </a:rPr>
              <a:t>plne_texty_skript</a:t>
            </a:r>
            <a:r>
              <a:rPr lang="cs-CZ" altLang="cs-CZ" sz="1400" dirty="0">
                <a:hlinkClick r:id="rId4"/>
              </a:rPr>
              <a:t>/</a:t>
            </a:r>
            <a:r>
              <a:rPr lang="cs-CZ" altLang="cs-CZ" sz="1400" dirty="0"/>
              <a:t>)</a:t>
            </a:r>
          </a:p>
          <a:p>
            <a:r>
              <a:rPr lang="cs-CZ" sz="1400" dirty="0"/>
              <a:t>KACHLÍK, Václav. 2003. </a:t>
            </a:r>
            <a:r>
              <a:rPr lang="cs-CZ" sz="1400" i="1" dirty="0"/>
              <a:t>Geologický vývoj území České republiky: Doplněk k publikaci „Příprava hlubinného úložiště radioaktivního odpadu a vyhořelého jaderného paliva</a:t>
            </a:r>
            <a:r>
              <a:rPr lang="cs-CZ" sz="1400" dirty="0"/>
              <a:t>. 1. Praha: SÚRAO. Dostupné také z: </a:t>
            </a:r>
            <a:r>
              <a:rPr lang="cs-CZ" sz="1400" dirty="0">
                <a:hlinkClick r:id="rId5"/>
              </a:rPr>
              <a:t>http://is.muni.cz/el/1431/jaro2008/Z4066/reggeol.pdf</a:t>
            </a:r>
            <a:endParaRPr lang="cs-CZ" altLang="cs-CZ" sz="1400" dirty="0"/>
          </a:p>
          <a:p>
            <a:r>
              <a:rPr lang="cs-CZ" altLang="cs-CZ" sz="1400" dirty="0"/>
              <a:t>Česká geologická služba: on-line mapové aplikace – př. Surovinový informační portál, Geologická mapa 1 : 50 000 (</a:t>
            </a:r>
            <a:r>
              <a:rPr lang="cs-CZ" altLang="cs-CZ" sz="1400" dirty="0">
                <a:hlinkClick r:id="rId6"/>
              </a:rPr>
              <a:t>http://www.geology.cz/extranet/mapy/mapy-online/</a:t>
            </a:r>
            <a:r>
              <a:rPr lang="cs-CZ" altLang="cs-CZ" sz="1400" dirty="0" err="1">
                <a:hlinkClick r:id="rId6"/>
              </a:rPr>
              <a:t>mapove</a:t>
            </a:r>
            <a:r>
              <a:rPr lang="cs-CZ" altLang="cs-CZ" sz="1400" dirty="0">
                <a:hlinkClick r:id="rId6"/>
              </a:rPr>
              <a:t>-aplikace</a:t>
            </a:r>
            <a:r>
              <a:rPr lang="cs-CZ" altLang="cs-CZ" sz="1400" dirty="0"/>
              <a:t>)</a:t>
            </a:r>
          </a:p>
          <a:p>
            <a:pPr marL="0" indent="0">
              <a:buNone/>
            </a:pPr>
            <a:endParaRPr lang="cs-CZ" altLang="cs-CZ" sz="1800" dirty="0"/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416703" y="666516"/>
            <a:ext cx="6724326" cy="485775"/>
          </a:xfrm>
        </p:spPr>
        <p:txBody>
          <a:bodyPr/>
          <a:lstStyle/>
          <a:p>
            <a:r>
              <a:rPr lang="cs-CZ" dirty="0"/>
              <a:t>2. Blok - další doporučené studijní zdroje</a:t>
            </a:r>
          </a:p>
        </p:txBody>
      </p:sp>
    </p:spTree>
    <p:extLst>
      <p:ext uri="{BB962C8B-B14F-4D97-AF65-F5344CB8AC3E}">
        <p14:creationId xmlns:p14="http://schemas.microsoft.com/office/powerpoint/2010/main" val="1220393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0630956-B627-4014-87D2-52B42041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5380AC1-1702-482B-806F-FCAE2335D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02" y="1329928"/>
            <a:ext cx="8082321" cy="3438841"/>
          </a:xfrm>
        </p:spPr>
        <p:txBody>
          <a:bodyPr/>
          <a:lstStyle/>
          <a:p>
            <a:r>
              <a:rPr lang="cs-CZ" sz="1600" dirty="0"/>
              <a:t>Mindat.org: </a:t>
            </a:r>
            <a:r>
              <a:rPr lang="cs-CZ" sz="1600" dirty="0">
                <a:hlinkClick r:id="rId2"/>
              </a:rPr>
              <a:t>www.mindat.org</a:t>
            </a:r>
            <a:r>
              <a:rPr lang="cs-CZ" sz="1600" dirty="0"/>
              <a:t> informace o minerálech, vyhledávání podle chemického složení</a:t>
            </a:r>
          </a:p>
          <a:p>
            <a:r>
              <a:rPr lang="cs-CZ" sz="1600" dirty="0"/>
              <a:t>USGS </a:t>
            </a:r>
            <a:r>
              <a:rPr lang="cs-CZ" sz="1600" dirty="0" err="1"/>
              <a:t>mineral</a:t>
            </a:r>
            <a:r>
              <a:rPr lang="cs-CZ" sz="1600" dirty="0"/>
              <a:t> </a:t>
            </a:r>
            <a:r>
              <a:rPr lang="cs-CZ" sz="1600" dirty="0" err="1"/>
              <a:t>commodity</a:t>
            </a:r>
            <a:r>
              <a:rPr lang="cs-CZ" sz="1600" dirty="0"/>
              <a:t> </a:t>
            </a:r>
            <a:r>
              <a:rPr lang="cs-CZ" sz="1600" dirty="0" err="1"/>
              <a:t>summaries</a:t>
            </a:r>
            <a:r>
              <a:rPr lang="cs-CZ" sz="1600" dirty="0"/>
              <a:t>: </a:t>
            </a:r>
            <a:r>
              <a:rPr lang="cs-CZ" sz="1600" dirty="0">
                <a:hlinkClick r:id="rId3"/>
              </a:rPr>
              <a:t>https://minerals.usgs.gov/minerals/pubs/mcs/2017/mcs2017.pdf</a:t>
            </a:r>
            <a:r>
              <a:rPr lang="cs-CZ" sz="1600" dirty="0"/>
              <a:t> přehled o těžbě a zásobách surovin</a:t>
            </a:r>
          </a:p>
          <a:p>
            <a:r>
              <a:rPr lang="cs-CZ" sz="1600" dirty="0" err="1"/>
              <a:t>European</a:t>
            </a:r>
            <a:r>
              <a:rPr lang="cs-CZ" sz="1600" dirty="0"/>
              <a:t> metals </a:t>
            </a:r>
            <a:r>
              <a:rPr lang="cs-CZ" sz="1600" dirty="0">
                <a:hlinkClick r:id="rId4"/>
              </a:rPr>
              <a:t>www.europeanmet.com/wp-content/uploads/2017/03/CPR_2015_FinalV2_Signed_copy_2.pdf</a:t>
            </a:r>
            <a:r>
              <a:rPr lang="cs-CZ" sz="1600" dirty="0"/>
              <a:t> </a:t>
            </a:r>
            <a:r>
              <a:rPr lang="cs-CZ" sz="1600" dirty="0" err="1"/>
              <a:t>competent</a:t>
            </a:r>
            <a:r>
              <a:rPr lang="cs-CZ" sz="1600" dirty="0"/>
              <a:t> person report z 2015 na ložisko cínovec. Na samotné stránce </a:t>
            </a:r>
            <a:r>
              <a:rPr lang="cs-CZ" sz="1600" dirty="0">
                <a:hlinkClick r:id="rId5"/>
              </a:rPr>
              <a:t>https://www.europeanmet.com/</a:t>
            </a:r>
            <a:r>
              <a:rPr lang="cs-CZ" sz="1600" dirty="0"/>
              <a:t> je hodně zajímavých informací.</a:t>
            </a:r>
          </a:p>
          <a:p>
            <a:r>
              <a:rPr lang="cs-CZ" sz="1600" dirty="0" err="1"/>
              <a:t>Klomínský</a:t>
            </a:r>
            <a:r>
              <a:rPr lang="cs-CZ" sz="1600" dirty="0"/>
              <a:t> et al. 2010: </a:t>
            </a:r>
            <a:r>
              <a:rPr lang="cs-CZ" sz="1600" dirty="0">
                <a:hlinkClick r:id="rId6"/>
              </a:rPr>
              <a:t>http://www.geology.cz/extranet-eng/publications/online/significant-publications/granite-atlas/</a:t>
            </a:r>
            <a:r>
              <a:rPr lang="cs-CZ" sz="1600" dirty="0"/>
              <a:t>  Atlas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plutonic</a:t>
            </a:r>
            <a:r>
              <a:rPr lang="cs-CZ" sz="1600" dirty="0"/>
              <a:t> </a:t>
            </a:r>
            <a:r>
              <a:rPr lang="cs-CZ" sz="1600" dirty="0" err="1"/>
              <a:t>rocks</a:t>
            </a:r>
            <a:r>
              <a:rPr lang="cs-CZ" sz="1600" dirty="0"/>
              <a:t> and </a:t>
            </a:r>
            <a:r>
              <a:rPr lang="cs-CZ" sz="1600" dirty="0" err="1"/>
              <a:t>orthogneisses</a:t>
            </a:r>
            <a:r>
              <a:rPr lang="cs-CZ" sz="1600" dirty="0"/>
              <a:t> in </a:t>
            </a:r>
            <a:r>
              <a:rPr lang="cs-CZ" sz="1600" dirty="0" err="1"/>
              <a:t>the</a:t>
            </a:r>
            <a:r>
              <a:rPr lang="cs-CZ" sz="1600" dirty="0"/>
              <a:t> Bohemian </a:t>
            </a:r>
            <a:r>
              <a:rPr lang="cs-CZ" sz="1600" dirty="0" err="1"/>
              <a:t>Massif</a:t>
            </a:r>
            <a:r>
              <a:rPr lang="cs-CZ" sz="1600" dirty="0"/>
              <a:t> (jsou z něj obrázky o žulách v této prezentaci)</a:t>
            </a:r>
          </a:p>
          <a:p>
            <a:endParaRPr lang="cs-CZ" sz="1800" dirty="0"/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C9AF72DA-5306-4345-8638-012FB9A59B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0ED88EF-A8DC-4C7A-BA5B-4CDE0FF95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14205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Blok - Mineralogie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Celá Země, všechny horniny a všechny nerostné suroviny (kromě ropy a vody) jsou složeny z minerálů.</a:t>
            </a:r>
          </a:p>
          <a:p>
            <a:r>
              <a:rPr lang="cs-CZ" sz="2000" dirty="0"/>
              <a:t>Pokud nerozumíme minerálům, nemůžeme rozumět ani výše uvedenému.</a:t>
            </a:r>
          </a:p>
          <a:p>
            <a:r>
              <a:rPr lang="cs-CZ" sz="2000" dirty="0"/>
              <a:t>Co musí splňovat minerál?</a:t>
            </a:r>
          </a:p>
          <a:p>
            <a:r>
              <a:rPr lang="cs-CZ" sz="2000" dirty="0"/>
              <a:t>Kolik jich známe?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Bohatství Země – ESF a PřF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44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Blok - Definice minerálu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8" y="1513285"/>
            <a:ext cx="3648755" cy="3086100"/>
          </a:xfrm>
        </p:spPr>
        <p:txBody>
          <a:bodyPr/>
          <a:lstStyle/>
          <a:p>
            <a:r>
              <a:rPr lang="cs-CZ" sz="1400" dirty="0"/>
              <a:t>Chemická látka v pevném skupenství vzniklá přírodními procesy</a:t>
            </a:r>
          </a:p>
          <a:p>
            <a:r>
              <a:rPr lang="cs-CZ" sz="1400" dirty="0"/>
              <a:t>Musí mít unikátní krystalovou strukturu (pravidelné uspořádání atomů v krystalové mřížce) např. grafit a diamant (C); kalcit a aragonit (CaCO</a:t>
            </a:r>
            <a:r>
              <a:rPr lang="cs-CZ" sz="1400" baseline="-25000" dirty="0"/>
              <a:t>3</a:t>
            </a:r>
            <a:r>
              <a:rPr lang="cs-CZ" sz="1400" dirty="0"/>
              <a:t>)</a:t>
            </a:r>
          </a:p>
          <a:p>
            <a:r>
              <a:rPr lang="cs-CZ" sz="1400" dirty="0"/>
              <a:t>Nebo stejnou strukturu a unikátní chemické složení – Mg</a:t>
            </a:r>
            <a:r>
              <a:rPr lang="cs-CZ" sz="1400" baseline="-25000" dirty="0"/>
              <a:t>2</a:t>
            </a:r>
            <a:r>
              <a:rPr lang="cs-CZ" sz="1400" dirty="0"/>
              <a:t>SiO</a:t>
            </a:r>
            <a:r>
              <a:rPr lang="cs-CZ" sz="1400" baseline="-25000" dirty="0"/>
              <a:t>4</a:t>
            </a:r>
            <a:r>
              <a:rPr lang="cs-CZ" sz="1400" dirty="0"/>
              <a:t> – </a:t>
            </a:r>
            <a:r>
              <a:rPr lang="cs-CZ" sz="1400" dirty="0" err="1"/>
              <a:t>forsterit</a:t>
            </a:r>
            <a:r>
              <a:rPr lang="cs-CZ" sz="1400" dirty="0"/>
              <a:t> a Fe</a:t>
            </a:r>
            <a:r>
              <a:rPr lang="cs-CZ" sz="1400" baseline="-25000" dirty="0"/>
              <a:t>2</a:t>
            </a:r>
            <a:r>
              <a:rPr lang="cs-CZ" sz="1400" dirty="0"/>
              <a:t>SiO</a:t>
            </a:r>
            <a:r>
              <a:rPr lang="cs-CZ" sz="1400" baseline="-25000" dirty="0"/>
              <a:t>4</a:t>
            </a:r>
            <a:r>
              <a:rPr lang="cs-CZ" sz="1400" dirty="0"/>
              <a:t> </a:t>
            </a:r>
            <a:r>
              <a:rPr lang="cs-CZ" sz="1400" dirty="0" err="1"/>
              <a:t>fayalit</a:t>
            </a:r>
            <a:r>
              <a:rPr lang="cs-CZ" sz="1400" dirty="0"/>
              <a:t>.</a:t>
            </a:r>
          </a:p>
          <a:p>
            <a:r>
              <a:rPr lang="cs-CZ" sz="1400" dirty="0"/>
              <a:t>Minerály musí být elektroneutrální (součet kladných a záporných nábojů musí být 0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Bohatství Země – ESF a PřF MU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/>
          </a:p>
        </p:txBody>
      </p:sp>
      <p:pic>
        <p:nvPicPr>
          <p:cNvPr id="7170" name="Picture 2" descr="Výsledok vyh&amp;lcaron;adávania obrázko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584" y="1513285"/>
            <a:ext cx="4762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285584" y="4075511"/>
            <a:ext cx="2119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www.pinterest.com</a:t>
            </a:r>
          </a:p>
        </p:txBody>
      </p:sp>
    </p:spTree>
    <p:extLst>
      <p:ext uri="{BB962C8B-B14F-4D97-AF65-F5344CB8AC3E}">
        <p14:creationId xmlns:p14="http://schemas.microsoft.com/office/powerpoint/2010/main" val="1570249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Blok - Jak atomy vytvářejí minerály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8" y="1513285"/>
            <a:ext cx="4294641" cy="3086100"/>
          </a:xfrm>
        </p:spPr>
        <p:txBody>
          <a:bodyPr/>
          <a:lstStyle/>
          <a:p>
            <a:r>
              <a:rPr lang="cs-CZ" sz="2000" dirty="0"/>
              <a:t>Každý atom (iont) je jinak veliký</a:t>
            </a:r>
          </a:p>
          <a:p>
            <a:r>
              <a:rPr lang="cs-CZ" sz="2000" dirty="0"/>
              <a:t>Funguje to jako lego</a:t>
            </a:r>
          </a:p>
          <a:p>
            <a:r>
              <a:rPr lang="cs-CZ" sz="2000" dirty="0"/>
              <a:t>Struktura minerálu je stavebnice a můžete do ní dát jen kostičky (atomy), které se do ní (velikostí a valencí) hodí.</a:t>
            </a:r>
          </a:p>
          <a:p>
            <a:r>
              <a:rPr lang="cs-CZ" sz="2000" dirty="0"/>
              <a:t>Aby se mohly atomy zastupovat neměly by se lišit o více než 15%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Bohatství Země – ESF a PřF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/>
          </a:p>
        </p:txBody>
      </p:sp>
      <p:pic>
        <p:nvPicPr>
          <p:cNvPr id="5122" name="Picture 2" descr="Výsledok vyh&amp;lcaron;adávania obrázko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515" y="1513285"/>
            <a:ext cx="3924494" cy="270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933625" y="4216003"/>
            <a:ext cx="342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Iontové poloměry vybraných prvků v </a:t>
            </a:r>
            <a:r>
              <a:rPr lang="cs-CZ" sz="1400" dirty="0" err="1"/>
              <a:t>pm</a:t>
            </a:r>
            <a:r>
              <a:rPr lang="cs-CZ" sz="1400" dirty="0"/>
              <a:t> (</a:t>
            </a:r>
            <a:r>
              <a:rPr lang="cs-CZ" sz="1400" dirty="0" err="1"/>
              <a:t>pikometrech</a:t>
            </a:r>
            <a:r>
              <a:rPr lang="cs-CZ" sz="1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33510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807E2E2A-9AD7-4FD6-B1E3-CCF32AC40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6653" y="647700"/>
            <a:ext cx="5870972" cy="485775"/>
          </a:xfrm>
        </p:spPr>
        <p:txBody>
          <a:bodyPr/>
          <a:lstStyle/>
          <a:p>
            <a:pPr eaLnBrk="1" hangingPunct="1"/>
            <a:r>
              <a:rPr lang="cs-CZ" altLang="cs-CZ"/>
              <a:t>Těžba Lithia</a:t>
            </a:r>
            <a:endParaRPr lang="en-US" altLang="cs-CZ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6EA56D03-B472-4002-BDBA-EB84B7B472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8840" y="1268994"/>
            <a:ext cx="6175772" cy="3086100"/>
          </a:xfrm>
        </p:spPr>
        <p:txBody>
          <a:bodyPr/>
          <a:lstStyle/>
          <a:p>
            <a:pPr eaLnBrk="1" hangingPunct="1"/>
            <a:r>
              <a:rPr lang="cs-CZ" altLang="cs-CZ" sz="1500" dirty="0"/>
              <a:t>Nejvíce se těží lithiem bohaté solanky (Chile)</a:t>
            </a:r>
          </a:p>
          <a:p>
            <a:pPr eaLnBrk="1" hangingPunct="1"/>
            <a:r>
              <a:rPr lang="cs-CZ" altLang="cs-CZ" sz="1500" dirty="0"/>
              <a:t>Spodumen-LiAlSi</a:t>
            </a:r>
            <a:r>
              <a:rPr lang="cs-CZ" altLang="cs-CZ" sz="1500" baseline="-25000" dirty="0"/>
              <a:t>2</a:t>
            </a:r>
            <a:r>
              <a:rPr lang="cs-CZ" altLang="cs-CZ" sz="1500" dirty="0"/>
              <a:t>O</a:t>
            </a:r>
            <a:r>
              <a:rPr lang="cs-CZ" altLang="cs-CZ" sz="1500" baseline="-25000" dirty="0"/>
              <a:t>6</a:t>
            </a:r>
            <a:r>
              <a:rPr lang="cs-CZ" altLang="cs-CZ" sz="1500" dirty="0"/>
              <a:t> (Austrálie - pegmatity)</a:t>
            </a:r>
          </a:p>
          <a:p>
            <a:r>
              <a:rPr lang="cs-CZ" altLang="cs-CZ" sz="1500" dirty="0"/>
              <a:t>V budoucnu </a:t>
            </a:r>
            <a:r>
              <a:rPr lang="cs-CZ" altLang="cs-CZ" sz="1500" dirty="0" err="1"/>
              <a:t>zinnwaldit</a:t>
            </a:r>
            <a:r>
              <a:rPr lang="cs-CZ" altLang="cs-CZ" sz="1500" dirty="0"/>
              <a:t> ?</a:t>
            </a:r>
          </a:p>
          <a:p>
            <a:pPr marL="0" indent="0">
              <a:buNone/>
            </a:pPr>
            <a:r>
              <a:rPr lang="cs-CZ" altLang="cs-CZ" sz="1400" dirty="0"/>
              <a:t>       </a:t>
            </a:r>
            <a:r>
              <a:rPr lang="en-US" altLang="cs-CZ" sz="1400" dirty="0"/>
              <a:t>KLiFe</a:t>
            </a:r>
            <a:r>
              <a:rPr lang="en-US" altLang="cs-CZ" sz="1400" baseline="30000" dirty="0"/>
              <a:t>2+</a:t>
            </a:r>
            <a:r>
              <a:rPr lang="en-US" altLang="cs-CZ" sz="1400" dirty="0"/>
              <a:t>Al(AlSi</a:t>
            </a:r>
            <a:r>
              <a:rPr lang="en-US" altLang="cs-CZ" sz="1400" baseline="-25000" dirty="0"/>
              <a:t>3</a:t>
            </a:r>
            <a:r>
              <a:rPr lang="en-US" altLang="cs-CZ" sz="1400" dirty="0"/>
              <a:t>O</a:t>
            </a:r>
            <a:r>
              <a:rPr lang="en-US" altLang="cs-CZ" sz="1400" baseline="-25000" dirty="0"/>
              <a:t>10</a:t>
            </a:r>
            <a:r>
              <a:rPr lang="en-US" altLang="cs-CZ" sz="1400" dirty="0"/>
              <a:t>)(F,OH)</a:t>
            </a:r>
            <a:r>
              <a:rPr lang="en-US" altLang="cs-CZ" sz="1400" baseline="-25000" dirty="0"/>
              <a:t>2</a:t>
            </a:r>
            <a:endParaRPr lang="en-US" altLang="cs-CZ" sz="1500" dirty="0"/>
          </a:p>
        </p:txBody>
      </p:sp>
      <p:pic>
        <p:nvPicPr>
          <p:cNvPr id="19460" name="Picture 5" descr="37P0221-e1365082712462">
            <a:extLst>
              <a:ext uri="{FF2B5EF4-FFF2-40B4-BE49-F238E27FC236}">
                <a16:creationId xmlns:a16="http://schemas.microsoft.com/office/drawing/2014/main" xmlns="" id="{60F91682-1397-48BF-B14C-6E703F4B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524" y="1922871"/>
            <a:ext cx="4781476" cy="318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6">
            <a:extLst>
              <a:ext uri="{FF2B5EF4-FFF2-40B4-BE49-F238E27FC236}">
                <a16:creationId xmlns:a16="http://schemas.microsoft.com/office/drawing/2014/main" xmlns="" id="{7787ABD3-F903-4BE8-8903-BDD97697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4803" y="4759098"/>
            <a:ext cx="1266693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cs-CZ" sz="750" dirty="0">
                <a:solidFill>
                  <a:schemeClr val="bg1"/>
                </a:solidFill>
                <a:cs typeface="Tahoma" panose="020B0604030504040204" pitchFamily="34" charset="0"/>
              </a:rPr>
              <a:t>©</a:t>
            </a:r>
            <a:r>
              <a:rPr lang="cs-CZ" altLang="cs-CZ" sz="750" dirty="0">
                <a:solidFill>
                  <a:schemeClr val="bg1"/>
                </a:solidFill>
                <a:cs typeface="Tahoma" panose="020B0604030504040204" pitchFamily="34" charset="0"/>
              </a:rPr>
              <a:t> </a:t>
            </a:r>
            <a:r>
              <a:rPr lang="cs-CZ" altLang="cs-CZ" sz="750" dirty="0" err="1">
                <a:solidFill>
                  <a:schemeClr val="bg1"/>
                </a:solidFill>
              </a:rPr>
              <a:t>Rickey</a:t>
            </a:r>
            <a:r>
              <a:rPr lang="cs-CZ" altLang="cs-CZ" sz="750" dirty="0">
                <a:solidFill>
                  <a:schemeClr val="bg1"/>
                </a:solidFill>
              </a:rPr>
              <a:t> </a:t>
            </a:r>
            <a:r>
              <a:rPr lang="cs-CZ" altLang="cs-CZ" sz="750" dirty="0" err="1">
                <a:solidFill>
                  <a:schemeClr val="bg1"/>
                </a:solidFill>
              </a:rPr>
              <a:t>Rogers</a:t>
            </a:r>
            <a:r>
              <a:rPr lang="cs-CZ" altLang="cs-CZ" sz="750" dirty="0">
                <a:solidFill>
                  <a:schemeClr val="bg1"/>
                </a:solidFill>
              </a:rPr>
              <a:t>/Reuters</a:t>
            </a:r>
            <a:endParaRPr lang="en-US" altLang="cs-CZ" sz="750" dirty="0">
              <a:solidFill>
                <a:schemeClr val="bg1"/>
              </a:solidFill>
            </a:endParaRPr>
          </a:p>
        </p:txBody>
      </p:sp>
      <p:sp>
        <p:nvSpPr>
          <p:cNvPr id="19462" name="Rectangle 8">
            <a:extLst>
              <a:ext uri="{FF2B5EF4-FFF2-40B4-BE49-F238E27FC236}">
                <a16:creationId xmlns:a16="http://schemas.microsoft.com/office/drawing/2014/main" xmlns="" id="{F904F8EE-F10E-4F1D-8359-CECFE2E4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299" y="2540079"/>
            <a:ext cx="3429000" cy="19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050" b="1" dirty="0">
                <a:latin typeface="Arial" panose="020B0604020202020204" pitchFamily="34" charset="0"/>
              </a:rPr>
              <a:t>Typy sloučenin</a:t>
            </a:r>
          </a:p>
          <a:p>
            <a:pPr>
              <a:spcBef>
                <a:spcPct val="50000"/>
              </a:spcBef>
            </a:pPr>
            <a:r>
              <a:rPr lang="cs-CZ" altLang="cs-CZ" sz="1050" b="1" dirty="0">
                <a:latin typeface="Arial" panose="020B0604020202020204" pitchFamily="34" charset="0"/>
              </a:rPr>
              <a:t>v bateriích:</a:t>
            </a:r>
          </a:p>
          <a:p>
            <a:pPr>
              <a:spcBef>
                <a:spcPct val="50000"/>
              </a:spcBef>
            </a:pPr>
            <a:r>
              <a:rPr lang="it-IT" altLang="cs-CZ" sz="1050" b="1" dirty="0"/>
              <a:t>LiCoO</a:t>
            </a:r>
            <a:r>
              <a:rPr lang="it-IT" altLang="cs-CZ" sz="1050" b="1" baseline="-25000" dirty="0"/>
              <a:t>2</a:t>
            </a:r>
          </a:p>
          <a:p>
            <a:pPr>
              <a:spcBef>
                <a:spcPct val="50000"/>
              </a:spcBef>
            </a:pPr>
            <a:r>
              <a:rPr lang="it-IT" altLang="cs-CZ" sz="1050" b="1" dirty="0"/>
              <a:t>LiMn</a:t>
            </a:r>
            <a:r>
              <a:rPr lang="it-IT" altLang="cs-CZ" sz="1050" b="1" baseline="-25000" dirty="0"/>
              <a:t>2</a:t>
            </a:r>
            <a:r>
              <a:rPr lang="it-IT" altLang="cs-CZ" sz="1050" b="1" dirty="0"/>
              <a:t>O</a:t>
            </a:r>
            <a:r>
              <a:rPr lang="it-IT" altLang="cs-CZ" sz="1050" b="1" baseline="-25000" dirty="0"/>
              <a:t>4</a:t>
            </a:r>
          </a:p>
          <a:p>
            <a:pPr>
              <a:spcBef>
                <a:spcPct val="50000"/>
              </a:spcBef>
            </a:pPr>
            <a:r>
              <a:rPr lang="it-IT" altLang="cs-CZ" sz="1050" b="1" dirty="0"/>
              <a:t>LiNiMnCoO</a:t>
            </a:r>
            <a:r>
              <a:rPr lang="it-IT" altLang="cs-CZ" sz="1050" b="1" baseline="-25000" dirty="0"/>
              <a:t>2</a:t>
            </a:r>
          </a:p>
          <a:p>
            <a:pPr>
              <a:spcBef>
                <a:spcPct val="50000"/>
              </a:spcBef>
            </a:pPr>
            <a:r>
              <a:rPr lang="it-IT" altLang="cs-CZ" sz="1050" b="1" dirty="0"/>
              <a:t>LiFePO</a:t>
            </a:r>
            <a:r>
              <a:rPr lang="it-IT" altLang="cs-CZ" sz="1050" b="1" baseline="-25000" dirty="0"/>
              <a:t>4</a:t>
            </a:r>
          </a:p>
          <a:p>
            <a:pPr>
              <a:spcBef>
                <a:spcPct val="50000"/>
              </a:spcBef>
            </a:pPr>
            <a:r>
              <a:rPr lang="it-IT" altLang="cs-CZ" sz="1050" b="1" dirty="0"/>
              <a:t>LiNiCoAlO</a:t>
            </a:r>
            <a:r>
              <a:rPr lang="it-IT" altLang="cs-CZ" sz="1050" b="1" baseline="-25000" dirty="0"/>
              <a:t>2</a:t>
            </a:r>
          </a:p>
          <a:p>
            <a:pPr>
              <a:spcBef>
                <a:spcPct val="50000"/>
              </a:spcBef>
            </a:pPr>
            <a:r>
              <a:rPr lang="it-IT" altLang="cs-CZ" sz="1050" b="1" dirty="0"/>
              <a:t>Li</a:t>
            </a:r>
            <a:r>
              <a:rPr lang="it-IT" altLang="cs-CZ" sz="1050" b="1" baseline="-25000" dirty="0"/>
              <a:t>4</a:t>
            </a:r>
            <a:r>
              <a:rPr lang="it-IT" altLang="cs-CZ" sz="1050" b="1" dirty="0"/>
              <a:t>Ti</a:t>
            </a:r>
            <a:r>
              <a:rPr lang="it-IT" altLang="cs-CZ" sz="1050" b="1" baseline="-25000" dirty="0"/>
              <a:t>5</a:t>
            </a:r>
            <a:r>
              <a:rPr lang="it-IT" altLang="cs-CZ" sz="1050" b="1" dirty="0"/>
              <a:t>O</a:t>
            </a:r>
            <a:r>
              <a:rPr lang="it-IT" altLang="cs-CZ" sz="1050" b="1" baseline="-25000" dirty="0"/>
              <a:t>12</a:t>
            </a:r>
            <a:endParaRPr lang="en-US" altLang="cs-CZ" sz="1050" b="1" baseline="-25000" dirty="0"/>
          </a:p>
        </p:txBody>
      </p:sp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xmlns="" id="{4A830765-5161-4B6D-B01E-D626565A4E16}"/>
              </a:ext>
            </a:extLst>
          </p:cNvPr>
          <p:cNvSpPr txBox="1">
            <a:spLocks/>
          </p:cNvSpPr>
          <p:nvPr/>
        </p:nvSpPr>
        <p:spPr bwMode="auto">
          <a:xfrm>
            <a:off x="421200" y="4686300"/>
            <a:ext cx="704109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</p:spTree>
    <p:extLst>
      <p:ext uri="{BB962C8B-B14F-4D97-AF65-F5344CB8AC3E}">
        <p14:creationId xmlns:p14="http://schemas.microsoft.com/office/powerpoint/2010/main" val="3234795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Vznik pegmatitů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09589" y="1513285"/>
            <a:ext cx="3779382" cy="30861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800" dirty="0">
                <a:latin typeface="Arial" panose="020B0604020202020204" pitchFamily="34" charset="0"/>
              </a:rPr>
              <a:t>Žilné magmatické horniny odvozené z žul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>
                <a:latin typeface="Arial" panose="020B0604020202020204" pitchFamily="34" charset="0"/>
              </a:rPr>
              <a:t>Většina vzácnějších prvků (</a:t>
            </a:r>
            <a:r>
              <a:rPr lang="cs-CZ" altLang="cs-CZ" sz="1800" dirty="0" err="1">
                <a:latin typeface="Arial" panose="020B0604020202020204" pitchFamily="34" charset="0"/>
              </a:rPr>
              <a:t>Li</a:t>
            </a:r>
            <a:r>
              <a:rPr lang="cs-CZ" altLang="cs-CZ" sz="1800" dirty="0">
                <a:latin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</a:rPr>
              <a:t>Be</a:t>
            </a:r>
            <a:r>
              <a:rPr lang="cs-CZ" altLang="cs-CZ" sz="1800" dirty="0">
                <a:latin typeface="Arial" panose="020B0604020202020204" pitchFamily="34" charset="0"/>
              </a:rPr>
              <a:t>, </a:t>
            </a:r>
            <a:r>
              <a:rPr lang="cs-CZ" altLang="cs-CZ" sz="1800" dirty="0" err="1">
                <a:latin typeface="Arial" panose="020B0604020202020204" pitchFamily="34" charset="0"/>
              </a:rPr>
              <a:t>Nb</a:t>
            </a:r>
            <a:r>
              <a:rPr lang="cs-CZ" altLang="cs-CZ" sz="1800" dirty="0">
                <a:latin typeface="Arial" panose="020B0604020202020204" pitchFamily="34" charset="0"/>
              </a:rPr>
              <a:t>, Ta, </a:t>
            </a:r>
            <a:r>
              <a:rPr lang="cs-CZ" altLang="cs-CZ" sz="1800" dirty="0" err="1">
                <a:latin typeface="Arial" panose="020B0604020202020204" pitchFamily="34" charset="0"/>
              </a:rPr>
              <a:t>Sn</a:t>
            </a:r>
            <a:r>
              <a:rPr lang="cs-CZ" altLang="cs-CZ" sz="1800" dirty="0">
                <a:latin typeface="Arial" panose="020B0604020202020204" pitchFamily="34" charset="0"/>
              </a:rPr>
              <a:t> ...) se nehodí do struktur běžných minerálů (živce, křemen, slídy) a hromadí se ve zbytkové tavenině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>
                <a:latin typeface="Arial" panose="020B0604020202020204" pitchFamily="34" charset="0"/>
              </a:rPr>
              <a:t>Ta poté utuhne ve formě samostatných žil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>
                <a:latin typeface="Arial" panose="020B0604020202020204" pitchFamily="34" charset="0"/>
              </a:rPr>
              <a:t>Nejbližší lokalita Rožná </a:t>
            </a:r>
            <a:endParaRPr lang="en-US" altLang="cs-CZ" sz="1800" dirty="0">
              <a:latin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04" y="844153"/>
            <a:ext cx="3168695" cy="392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045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jsou </a:t>
            </a:r>
            <a:r>
              <a:rPr lang="cs-CZ" dirty="0" err="1"/>
              <a:t>Greiseny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 err="1"/>
              <a:t>Metasomatická</a:t>
            </a:r>
            <a:r>
              <a:rPr lang="cs-CZ" altLang="cs-CZ" sz="2000" dirty="0"/>
              <a:t>/hydrotermální ložiska vázaná na granity.</a:t>
            </a:r>
          </a:p>
          <a:p>
            <a:r>
              <a:rPr lang="cs-CZ" altLang="cs-CZ" sz="2000" dirty="0"/>
              <a:t>Pozdní, většinou drobné intruze frakcionovaných granitů.</a:t>
            </a:r>
          </a:p>
          <a:p>
            <a:r>
              <a:rPr lang="cs-CZ" altLang="cs-CZ" sz="2000" dirty="0"/>
              <a:t>V jejich elevacích (kupole, pně) se koncentrují fluida, která </a:t>
            </a:r>
            <a:r>
              <a:rPr lang="cs-CZ" altLang="cs-CZ" sz="2000" dirty="0" err="1"/>
              <a:t>metasomatizují</a:t>
            </a:r>
            <a:r>
              <a:rPr lang="cs-CZ" altLang="cs-CZ" sz="2000" dirty="0"/>
              <a:t> samotný granit, srážejí se z nich užitkové minerály, případně unikají do okolních hornin a vytvářejí žilná nebo skarnová ložiska tam.</a:t>
            </a:r>
          </a:p>
          <a:p>
            <a:r>
              <a:rPr lang="cs-CZ" altLang="cs-CZ" sz="2000" dirty="0"/>
              <a:t>Geochemicky podobné jako pegmatity</a:t>
            </a:r>
          </a:p>
          <a:p>
            <a:r>
              <a:rPr lang="cs-CZ" altLang="cs-CZ" sz="2000" dirty="0"/>
              <a:t>Nejdůležitější zdroj </a:t>
            </a:r>
            <a:r>
              <a:rPr lang="cs-CZ" altLang="cs-CZ" sz="2000" dirty="0" err="1"/>
              <a:t>Sn</a:t>
            </a:r>
            <a:r>
              <a:rPr lang="cs-CZ" altLang="cs-CZ" sz="2000" dirty="0"/>
              <a:t>, důležitý W a </a:t>
            </a:r>
            <a:r>
              <a:rPr lang="cs-CZ" altLang="cs-CZ" sz="2000" dirty="0" err="1"/>
              <a:t>Li</a:t>
            </a:r>
            <a:r>
              <a:rPr lang="cs-CZ" altLang="cs-CZ" sz="2000" dirty="0"/>
              <a:t>, vysoké koncentrace </a:t>
            </a:r>
            <a:r>
              <a:rPr lang="cs-CZ" altLang="cs-CZ" sz="2000" dirty="0" err="1"/>
              <a:t>Rb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Nb</a:t>
            </a:r>
            <a:r>
              <a:rPr lang="cs-CZ" altLang="cs-CZ" sz="2000" dirty="0"/>
              <a:t>, Ta, </a:t>
            </a:r>
            <a:r>
              <a:rPr lang="cs-CZ" altLang="cs-CZ" sz="2000" dirty="0" err="1"/>
              <a:t>Sc</a:t>
            </a:r>
            <a:r>
              <a:rPr lang="cs-CZ" altLang="cs-CZ" sz="2000" dirty="0"/>
              <a:t> …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>
          <a:xfrm>
            <a:off x="422694" y="4686300"/>
            <a:ext cx="7293950" cy="342900"/>
          </a:xfrm>
        </p:spPr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</p:spTree>
    <p:extLst>
      <p:ext uri="{BB962C8B-B14F-4D97-AF65-F5344CB8AC3E}">
        <p14:creationId xmlns:p14="http://schemas.microsoft.com/office/powerpoint/2010/main" val="231465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795665"/>
            <a:ext cx="8086635" cy="485775"/>
          </a:xfrm>
        </p:spPr>
        <p:txBody>
          <a:bodyPr/>
          <a:lstStyle/>
          <a:p>
            <a:r>
              <a:rPr lang="cs-CZ" dirty="0"/>
              <a:t>Geochemická a texturní zonálnost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28</a:t>
            </a:fld>
            <a:endParaRPr lang="cs-CZ" altLang="cs-CZ"/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21200" y="4686300"/>
            <a:ext cx="704109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pic>
        <p:nvPicPr>
          <p:cNvPr id="7" name="Picture 5" descr="Krásno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4" y="1262559"/>
            <a:ext cx="6623221" cy="354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475E4A3C-0488-452D-A649-23809DEE0B23}"/>
              </a:ext>
            </a:extLst>
          </p:cNvPr>
          <p:cNvSpPr/>
          <p:nvPr/>
        </p:nvSpPr>
        <p:spPr>
          <a:xfrm>
            <a:off x="4801460" y="4151274"/>
            <a:ext cx="23322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Upraveno podle Jarchovského, 2006</a:t>
            </a:r>
          </a:p>
        </p:txBody>
      </p:sp>
    </p:spTree>
    <p:extLst>
      <p:ext uri="{BB962C8B-B14F-4D97-AF65-F5344CB8AC3E}">
        <p14:creationId xmlns:p14="http://schemas.microsoft.com/office/powerpoint/2010/main" val="3655900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Mineralogie </a:t>
            </a:r>
            <a:r>
              <a:rPr lang="cs-CZ" altLang="cs-CZ" dirty="0" err="1"/>
              <a:t>greisenů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 err="1">
                <a:latin typeface="Arial" charset="0"/>
                <a:cs typeface="Arial" charset="0"/>
              </a:rPr>
              <a:t>Greisenizace</a:t>
            </a:r>
            <a:r>
              <a:rPr lang="cs-CZ" altLang="cs-CZ" sz="2000" dirty="0">
                <a:latin typeface="Arial" charset="0"/>
                <a:cs typeface="Arial" charset="0"/>
              </a:rPr>
              <a:t> = destabilizace živců v kyselém F bohatém prostředí za vzniku křemene a slíd (</a:t>
            </a:r>
            <a:r>
              <a:rPr lang="cs-CZ" altLang="cs-CZ" sz="2000" dirty="0" err="1">
                <a:latin typeface="Arial" charset="0"/>
                <a:cs typeface="Arial" charset="0"/>
              </a:rPr>
              <a:t>zinnwalditu</a:t>
            </a:r>
            <a:r>
              <a:rPr lang="cs-CZ" altLang="cs-CZ" sz="2000" dirty="0">
                <a:latin typeface="Arial" charset="0"/>
                <a:cs typeface="Arial" charset="0"/>
              </a:rPr>
              <a:t>)</a:t>
            </a:r>
          </a:p>
          <a:p>
            <a:r>
              <a:rPr lang="cs-CZ" altLang="cs-CZ" sz="2000" dirty="0" err="1">
                <a:latin typeface="Arial" charset="0"/>
                <a:cs typeface="Arial" charset="0"/>
              </a:rPr>
              <a:t>Kassiterit</a:t>
            </a:r>
            <a:r>
              <a:rPr lang="cs-CZ" altLang="cs-CZ" sz="2000" dirty="0">
                <a:latin typeface="Arial" charset="0"/>
                <a:cs typeface="Arial" charset="0"/>
              </a:rPr>
              <a:t>, wolframit (méně scheelit), </a:t>
            </a:r>
            <a:r>
              <a:rPr lang="cs-CZ" altLang="cs-CZ" sz="2000" dirty="0" err="1">
                <a:latin typeface="Arial" charset="0"/>
                <a:cs typeface="Arial" charset="0"/>
              </a:rPr>
              <a:t>zinnwaldit</a:t>
            </a:r>
            <a:r>
              <a:rPr lang="cs-CZ" altLang="cs-CZ" sz="2000" dirty="0">
                <a:latin typeface="Arial" charset="0"/>
                <a:cs typeface="Arial" charset="0"/>
              </a:rPr>
              <a:t> (</a:t>
            </a:r>
            <a:r>
              <a:rPr lang="cs-CZ" altLang="cs-CZ" sz="2000" dirty="0" err="1">
                <a:latin typeface="Arial" charset="0"/>
                <a:cs typeface="Arial" charset="0"/>
              </a:rPr>
              <a:t>Li</a:t>
            </a:r>
            <a:r>
              <a:rPr lang="cs-CZ" altLang="cs-CZ" sz="2000" dirty="0">
                <a:latin typeface="Arial" charset="0"/>
                <a:cs typeface="Arial" charset="0"/>
              </a:rPr>
              <a:t>-slída), slídy a živce mají vysoké </a:t>
            </a:r>
            <a:r>
              <a:rPr lang="cs-CZ" altLang="cs-CZ" sz="2000" dirty="0" err="1">
                <a:latin typeface="Arial" charset="0"/>
                <a:cs typeface="Arial" charset="0"/>
              </a:rPr>
              <a:t>Rb</a:t>
            </a:r>
            <a:r>
              <a:rPr lang="cs-CZ" altLang="cs-CZ" sz="2000" dirty="0">
                <a:latin typeface="Arial" charset="0"/>
                <a:cs typeface="Arial" charset="0"/>
              </a:rPr>
              <a:t> a </a:t>
            </a:r>
            <a:r>
              <a:rPr lang="cs-CZ" altLang="cs-CZ" sz="2000" dirty="0" err="1">
                <a:latin typeface="Arial" charset="0"/>
                <a:cs typeface="Arial" charset="0"/>
              </a:rPr>
              <a:t>Cs</a:t>
            </a:r>
            <a:r>
              <a:rPr lang="cs-CZ" altLang="cs-CZ" sz="2000" dirty="0">
                <a:latin typeface="Arial" charset="0"/>
                <a:cs typeface="Arial" charset="0"/>
              </a:rPr>
              <a:t>.</a:t>
            </a:r>
          </a:p>
          <a:p>
            <a:r>
              <a:rPr lang="cs-CZ" altLang="cs-CZ" sz="2000" dirty="0">
                <a:latin typeface="Arial" charset="0"/>
                <a:cs typeface="Arial" charset="0"/>
              </a:rPr>
              <a:t>Časté sulfidy – chalkopyrit, molybdenit, arsenopyrit</a:t>
            </a:r>
          </a:p>
          <a:p>
            <a:r>
              <a:rPr lang="cs-CZ" altLang="cs-CZ" sz="2000" dirty="0">
                <a:latin typeface="Arial" charset="0"/>
                <a:cs typeface="Arial" charset="0"/>
              </a:rPr>
              <a:t>Typické minerály s vysokým F – topaz, fluorit, </a:t>
            </a:r>
            <a:r>
              <a:rPr lang="cs-CZ" altLang="cs-CZ" sz="2000" dirty="0" err="1">
                <a:latin typeface="Arial" charset="0"/>
                <a:cs typeface="Arial" charset="0"/>
              </a:rPr>
              <a:t>zinnwaldit</a:t>
            </a:r>
            <a:endParaRPr lang="cs-CZ" altLang="cs-CZ" sz="2000" dirty="0">
              <a:latin typeface="Arial" charset="0"/>
              <a:cs typeface="Arial" charset="0"/>
            </a:endParaRPr>
          </a:p>
          <a:p>
            <a:r>
              <a:rPr lang="cs-CZ" altLang="cs-CZ" sz="2000" dirty="0">
                <a:latin typeface="Arial" charset="0"/>
                <a:cs typeface="Arial" charset="0"/>
              </a:rPr>
              <a:t>Fosfáty (apatit, </a:t>
            </a:r>
            <a:r>
              <a:rPr lang="cs-CZ" altLang="cs-CZ" sz="2000" dirty="0" err="1">
                <a:latin typeface="Arial" charset="0"/>
                <a:cs typeface="Arial" charset="0"/>
              </a:rPr>
              <a:t>triplit</a:t>
            </a:r>
            <a:r>
              <a:rPr lang="cs-CZ" altLang="cs-CZ" sz="2000" dirty="0">
                <a:latin typeface="Arial" charset="0"/>
                <a:cs typeface="Arial" charset="0"/>
              </a:rPr>
              <a:t> …) a mnoho dalších minerálů.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/>
          </a:p>
        </p:txBody>
      </p:sp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xmlns="" id="{A4E94824-2769-48BC-BBCA-F01FA96CEDCC}"/>
              </a:ext>
            </a:extLst>
          </p:cNvPr>
          <p:cNvSpPr txBox="1">
            <a:spLocks/>
          </p:cNvSpPr>
          <p:nvPr/>
        </p:nvSpPr>
        <p:spPr bwMode="auto">
          <a:xfrm>
            <a:off x="421200" y="4686300"/>
            <a:ext cx="704109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</p:spTree>
    <p:extLst>
      <p:ext uri="{BB962C8B-B14F-4D97-AF65-F5344CB8AC3E}">
        <p14:creationId xmlns:p14="http://schemas.microsoft.com/office/powerpoint/2010/main" val="386624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675159"/>
            <a:ext cx="8086635" cy="485775"/>
          </a:xfrm>
        </p:spPr>
        <p:txBody>
          <a:bodyPr/>
          <a:lstStyle/>
          <a:p>
            <a:r>
              <a:rPr lang="cs-CZ" dirty="0"/>
              <a:t>Program a obsah workshopu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308535"/>
            <a:ext cx="4155620" cy="1699070"/>
          </a:xfrm>
        </p:spPr>
        <p:txBody>
          <a:bodyPr/>
          <a:lstStyle/>
          <a:p>
            <a:r>
              <a:rPr lang="cs-CZ" sz="1600" dirty="0"/>
              <a:t>3. Blok</a:t>
            </a:r>
          </a:p>
          <a:p>
            <a:pPr lvl="1"/>
            <a:r>
              <a:rPr lang="cs-CZ" sz="1600" dirty="0"/>
              <a:t>Jak „fungují“ minerály</a:t>
            </a:r>
          </a:p>
          <a:p>
            <a:pPr lvl="1"/>
            <a:r>
              <a:rPr lang="cs-CZ" sz="1600" dirty="0"/>
              <a:t>Vznik </a:t>
            </a:r>
            <a:r>
              <a:rPr lang="cs-CZ" sz="1600" dirty="0" err="1"/>
              <a:t>greisenových</a:t>
            </a:r>
            <a:r>
              <a:rPr lang="cs-CZ" sz="1600" dirty="0"/>
              <a:t> ložisek</a:t>
            </a:r>
          </a:p>
          <a:p>
            <a:pPr lvl="1"/>
            <a:r>
              <a:rPr lang="cs-CZ" sz="1600" dirty="0"/>
              <a:t>Promítnutí dokumentárního filmu Krev v mobilech.</a:t>
            </a:r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marL="457200" lvl="1" indent="0">
              <a:buNone/>
            </a:pPr>
            <a:endParaRPr lang="cs-CZ" sz="1600" dirty="0"/>
          </a:p>
          <a:p>
            <a:pPr marL="457200" lvl="1" indent="0">
              <a:buNone/>
            </a:pPr>
            <a:endParaRPr lang="cs-CZ" sz="16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11264" y="4743450"/>
            <a:ext cx="6305910" cy="342900"/>
          </a:xfrm>
        </p:spPr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75" y="796529"/>
            <a:ext cx="3520595" cy="264119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446520" y="3437721"/>
            <a:ext cx="2370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2010 © </a:t>
            </a:r>
            <a:r>
              <a:rPr lang="cs-CZ" sz="1000" dirty="0" err="1">
                <a:solidFill>
                  <a:schemeClr val="accent4"/>
                </a:solidFill>
              </a:rPr>
              <a:t>Poulsen</a:t>
            </a:r>
            <a:r>
              <a:rPr lang="cs-CZ" sz="1000" dirty="0">
                <a:solidFill>
                  <a:schemeClr val="accent4"/>
                </a:solidFill>
              </a:rPr>
              <a:t> / </a:t>
            </a:r>
            <a:r>
              <a:rPr lang="cs-CZ" sz="1000" dirty="0" err="1">
                <a:solidFill>
                  <a:schemeClr val="accent4"/>
                </a:solidFill>
              </a:rPr>
              <a:t>Blood</a:t>
            </a:r>
            <a:r>
              <a:rPr lang="cs-CZ" sz="1000" dirty="0">
                <a:solidFill>
                  <a:schemeClr val="accent4"/>
                </a:solidFill>
              </a:rPr>
              <a:t> in </a:t>
            </a:r>
            <a:r>
              <a:rPr lang="cs-CZ" sz="1000" dirty="0" err="1">
                <a:solidFill>
                  <a:schemeClr val="accent4"/>
                </a:solidFill>
              </a:rPr>
              <a:t>the</a:t>
            </a:r>
            <a:r>
              <a:rPr lang="cs-CZ" sz="1000" dirty="0">
                <a:solidFill>
                  <a:schemeClr val="accent4"/>
                </a:solidFill>
              </a:rPr>
              <a:t> mobile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8" y="3046394"/>
            <a:ext cx="2186541" cy="163990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696129" y="4440079"/>
            <a:ext cx="12148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Foto © Jan Loun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 bwMode="auto">
          <a:xfrm>
            <a:off x="4988380" y="3802126"/>
            <a:ext cx="3965120" cy="97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000" kern="0" dirty="0"/>
              <a:t>Ale především velký prostor pro vaše dotazy, otázky či osobní konzultace!</a:t>
            </a:r>
          </a:p>
        </p:txBody>
      </p:sp>
    </p:spTree>
    <p:extLst>
      <p:ext uri="{BB962C8B-B14F-4D97-AF65-F5344CB8AC3E}">
        <p14:creationId xmlns:p14="http://schemas.microsoft.com/office/powerpoint/2010/main" val="2379376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7999" y="4686300"/>
            <a:ext cx="1833113" cy="3429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30</a:t>
            </a:fld>
            <a:endParaRPr lang="cs-CZ" altLang="cs-CZ" dirty="0"/>
          </a:p>
        </p:txBody>
      </p:sp>
      <p:sp>
        <p:nvSpPr>
          <p:cNvPr id="6" name="Zástupný symbol pro zápatí 3"/>
          <p:cNvSpPr txBox="1">
            <a:spLocks/>
          </p:cNvSpPr>
          <p:nvPr/>
        </p:nvSpPr>
        <p:spPr bwMode="auto">
          <a:xfrm>
            <a:off x="421200" y="4686300"/>
            <a:ext cx="704109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/>
          <a:srcRect l="27276" t="21692" r="27125" b="17423"/>
          <a:stretch/>
        </p:blipFill>
        <p:spPr>
          <a:xfrm>
            <a:off x="5407585" y="90251"/>
            <a:ext cx="3283527" cy="246611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899958" y="229257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© 2006 by </a:t>
            </a:r>
            <a:r>
              <a:rPr lang="en-US" sz="1000" dirty="0" err="1">
                <a:solidFill>
                  <a:schemeClr val="bg1"/>
                </a:solidFill>
              </a:rPr>
              <a:t>Kristalle</a:t>
            </a:r>
            <a:r>
              <a:rPr lang="en-US" sz="1000" dirty="0">
                <a:solidFill>
                  <a:schemeClr val="bg1"/>
                </a:solidFill>
              </a:rPr>
              <a:t> and Crystal Classics</a:t>
            </a:r>
            <a:endParaRPr lang="cs-CZ" sz="10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l="34706" t="42382" r="35365" b="23235"/>
          <a:stretch/>
        </p:blipFill>
        <p:spPr>
          <a:xfrm>
            <a:off x="5694349" y="2646762"/>
            <a:ext cx="2833254" cy="183087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110976" y="4211426"/>
            <a:ext cx="7841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© Alex </a:t>
            </a:r>
            <a:r>
              <a:rPr lang="cs-CZ" sz="1000" dirty="0" err="1"/>
              <a:t>Qu</a:t>
            </a:r>
            <a:endParaRPr lang="cs-CZ" sz="1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/>
          <a:srcRect l="23448" t="19210" r="26340" b="15706"/>
          <a:stretch/>
        </p:blipFill>
        <p:spPr>
          <a:xfrm>
            <a:off x="2083378" y="198120"/>
            <a:ext cx="3009901" cy="21945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/>
          <a:srcRect l="24441" t="18462" r="24281" b="13846"/>
          <a:stretch/>
        </p:blipFill>
        <p:spPr>
          <a:xfrm>
            <a:off x="2363222" y="2556361"/>
            <a:ext cx="2709081" cy="201168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825837" y="4276398"/>
            <a:ext cx="10951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© Jakub Jirásek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299831" y="2115280"/>
            <a:ext cx="12410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© Vítězslav Snášel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95545" y="2008644"/>
            <a:ext cx="163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r>
              <a:rPr lang="cs-CZ" sz="1200" dirty="0"/>
              <a:t>Topaz – silný lesk, vertikální rýhování prizmatických ploch.</a:t>
            </a:r>
          </a:p>
          <a:p>
            <a:pPr marL="228600" indent="-228600">
              <a:buAutoNum type="arabicParenR"/>
            </a:pPr>
            <a:r>
              <a:rPr lang="cs-CZ" sz="1200" dirty="0" err="1"/>
              <a:t>Kassiterit</a:t>
            </a:r>
            <a:r>
              <a:rPr lang="cs-CZ" sz="1200" dirty="0"/>
              <a:t>, tmavý, kovový lesk, </a:t>
            </a:r>
            <a:r>
              <a:rPr lang="cs-CZ" sz="1200" dirty="0" err="1"/>
              <a:t>zdvojčatění</a:t>
            </a:r>
            <a:r>
              <a:rPr lang="cs-CZ" sz="1200" dirty="0"/>
              <a:t>.</a:t>
            </a:r>
          </a:p>
          <a:p>
            <a:pPr marL="228600" indent="-228600">
              <a:buAutoNum type="arabicParenR"/>
            </a:pPr>
            <a:r>
              <a:rPr lang="cs-CZ" sz="1200" dirty="0" err="1"/>
              <a:t>Zinnwaldit</a:t>
            </a:r>
            <a:r>
              <a:rPr lang="cs-CZ" sz="1200" dirty="0"/>
              <a:t>, slída s kovově šedou barvou</a:t>
            </a:r>
          </a:p>
          <a:p>
            <a:pPr marL="228600" indent="-228600">
              <a:buAutoNum type="arabicParenR"/>
            </a:pPr>
            <a:r>
              <a:rPr lang="cs-CZ" sz="1200" dirty="0"/>
              <a:t>Wolframit, kovový lesk, destičkovité krystaly, rýhování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95729" y="1295400"/>
            <a:ext cx="45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1 2</a:t>
            </a:r>
          </a:p>
          <a:p>
            <a:r>
              <a:rPr lang="cs-CZ" sz="1200" b="1" dirty="0"/>
              <a:t>3 4</a:t>
            </a:r>
          </a:p>
        </p:txBody>
      </p:sp>
    </p:spTree>
    <p:extLst>
      <p:ext uri="{BB962C8B-B14F-4D97-AF65-F5344CB8AC3E}">
        <p14:creationId xmlns:p14="http://schemas.microsoft.com/office/powerpoint/2010/main" val="2188764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xmlns="" id="{AFBEA55D-D955-45BF-AD42-524CC8249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Greiseny v ČR</a:t>
            </a:r>
            <a:endParaRPr lang="en-US" altLang="cs-CZ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115AA733-3F3D-44D8-954C-54A69FE62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1500" dirty="0"/>
              <a:t>Krušné hory (Cínovec, Krupka, Horní Slavkov, naleziště na Německé straně...).</a:t>
            </a:r>
          </a:p>
          <a:p>
            <a:pPr eaLnBrk="1" hangingPunct="1"/>
            <a:r>
              <a:rPr lang="cs-CZ" altLang="cs-CZ" sz="1500" dirty="0"/>
              <a:t>Bohatá historie – rýžování kasiteritu (SnO</a:t>
            </a:r>
            <a:r>
              <a:rPr lang="cs-CZ" altLang="cs-CZ" sz="1500" baseline="-25000" dirty="0"/>
              <a:t>2</a:t>
            </a:r>
            <a:r>
              <a:rPr lang="cs-CZ" altLang="cs-CZ" sz="1500" dirty="0"/>
              <a:t>) již v době bronzové, poté od středověku i hlubinná těžba, konec prozatím 1992.  </a:t>
            </a:r>
          </a:p>
          <a:p>
            <a:pPr eaLnBrk="1" hangingPunct="1"/>
            <a:r>
              <a:rPr lang="cs-CZ" altLang="cs-CZ" sz="1500" dirty="0"/>
              <a:t>Stále velké zásoby na Cínovci. </a:t>
            </a:r>
            <a:endParaRPr lang="en-US" altLang="cs-CZ" sz="1500" dirty="0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xmlns="" id="{E94EA0A0-212F-4824-9F52-0AB5ED3B2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150" y="2547788"/>
            <a:ext cx="5882879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xmlns="" id="{34C6F989-FC0E-410B-B1FF-8C8C8BAA7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6247" y="4261172"/>
            <a:ext cx="159424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cs-CZ" sz="900" dirty="0" err="1"/>
              <a:t>Dešek</a:t>
            </a:r>
            <a:r>
              <a:rPr lang="en-US" altLang="cs-CZ" sz="900" dirty="0"/>
              <a:t> </a:t>
            </a:r>
            <a:r>
              <a:rPr lang="cs-CZ" altLang="cs-CZ" sz="900" dirty="0"/>
              <a:t>a </a:t>
            </a:r>
            <a:r>
              <a:rPr lang="en-US" altLang="cs-CZ" sz="900" dirty="0"/>
              <a:t>David (1991)</a:t>
            </a:r>
          </a:p>
        </p:txBody>
      </p:sp>
      <p:sp>
        <p:nvSpPr>
          <p:cNvPr id="7" name="Zástupný symbol pro zápatí 3">
            <a:extLst>
              <a:ext uri="{FF2B5EF4-FFF2-40B4-BE49-F238E27FC236}">
                <a16:creationId xmlns:a16="http://schemas.microsoft.com/office/drawing/2014/main" xmlns="" id="{5058BBED-8EB5-4C78-B477-70D321D82DFD}"/>
              </a:ext>
            </a:extLst>
          </p:cNvPr>
          <p:cNvSpPr txBox="1">
            <a:spLocks/>
          </p:cNvSpPr>
          <p:nvPr/>
        </p:nvSpPr>
        <p:spPr bwMode="auto">
          <a:xfrm>
            <a:off x="421200" y="4686300"/>
            <a:ext cx="7041096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969696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</p:spTree>
    <p:extLst>
      <p:ext uri="{BB962C8B-B14F-4D97-AF65-F5344CB8AC3E}">
        <p14:creationId xmlns:p14="http://schemas.microsoft.com/office/powerpoint/2010/main" val="2064998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08559"/>
            <a:ext cx="4483472" cy="485775"/>
          </a:xfrm>
        </p:spPr>
        <p:txBody>
          <a:bodyPr/>
          <a:lstStyle/>
          <a:p>
            <a:r>
              <a:rPr lang="cs-CZ" dirty="0"/>
              <a:t>1. Blok – Geologický vývoj Země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643988"/>
            <a:ext cx="3949693" cy="894424"/>
          </a:xfrm>
        </p:spPr>
        <p:txBody>
          <a:bodyPr/>
          <a:lstStyle/>
          <a:p>
            <a:r>
              <a:rPr lang="cs-CZ" sz="1600" dirty="0"/>
              <a:t>Teorie - vznik Země a hornin – souvislosti, provázanost</a:t>
            </a:r>
          </a:p>
          <a:p>
            <a:r>
              <a:rPr lang="cs-CZ" sz="1600" dirty="0"/>
              <a:t>Geologie – nauka o Zemi, jejím vzniku a vývoji</a:t>
            </a:r>
          </a:p>
          <a:p>
            <a:r>
              <a:rPr lang="cs-CZ" sz="1600" dirty="0"/>
              <a:t>Stáří Země je 4,6 mld. let, téměř nepředstavitelné časové hledisko vůči lidské historii či životu.</a:t>
            </a:r>
          </a:p>
          <a:p>
            <a:pPr marL="0" indent="0">
              <a:buNone/>
            </a:pPr>
            <a:endParaRPr lang="cs-CZ" sz="16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944955" y="4168002"/>
            <a:ext cx="1428750" cy="255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Živá planeta © 2016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56" y="817139"/>
            <a:ext cx="3392911" cy="2181157"/>
          </a:xfrm>
          <a:prstGeom prst="rect">
            <a:avLst/>
          </a:prstGeom>
        </p:spPr>
      </p:pic>
      <p:sp>
        <p:nvSpPr>
          <p:cNvPr id="10" name="Zástupný symbol pro obsah 2"/>
          <p:cNvSpPr txBox="1">
            <a:spLocks/>
          </p:cNvSpPr>
          <p:nvPr/>
        </p:nvSpPr>
        <p:spPr bwMode="auto">
          <a:xfrm>
            <a:off x="509589" y="3479219"/>
            <a:ext cx="4224888" cy="118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600" dirty="0"/>
              <a:t>Zemské jádro, plášť, kůra</a:t>
            </a:r>
          </a:p>
          <a:p>
            <a:r>
              <a:rPr lang="cs-CZ" sz="1600" dirty="0"/>
              <a:t>Různá hloubka, různé složení a teplota - směrem do hloubky </a:t>
            </a:r>
            <a:r>
              <a:rPr lang="cs-CZ" sz="1600" b="1" dirty="0"/>
              <a:t>stoupá tlak i teplota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sz="1600" kern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55" y="2314217"/>
            <a:ext cx="1737923" cy="185378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560756" y="2998296"/>
            <a:ext cx="22972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VŠB-TU Ostrava, Jelínek © 2010</a:t>
            </a:r>
          </a:p>
        </p:txBody>
      </p:sp>
    </p:spTree>
    <p:extLst>
      <p:ext uri="{BB962C8B-B14F-4D97-AF65-F5344CB8AC3E}">
        <p14:creationId xmlns:p14="http://schemas.microsoft.com/office/powerpoint/2010/main" val="3763116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/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1827" y="1786537"/>
            <a:ext cx="3587911" cy="245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772355" y="4041964"/>
            <a:ext cx="10308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USGS © 1996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488796" y="761942"/>
            <a:ext cx="8584147" cy="575375"/>
          </a:xfrm>
        </p:spPr>
        <p:txBody>
          <a:bodyPr/>
          <a:lstStyle/>
          <a:p>
            <a:r>
              <a:rPr lang="cs-CZ" sz="1600" dirty="0"/>
              <a:t>Zemská kůra je rozlámaná do více tzv. litosférických desek (Euroasijská, Africká apod.)</a:t>
            </a:r>
          </a:p>
          <a:p>
            <a:r>
              <a:rPr lang="cs-CZ" sz="1600" dirty="0"/>
              <a:t>Desky se pohybují různými směry (navzájem se oddalují, naráží do sebe, podsouvají se), rychlost do 10 cm za rok – </a:t>
            </a:r>
            <a:r>
              <a:rPr lang="cs-CZ" sz="1600" dirty="0" err="1"/>
              <a:t>Wegenerova</a:t>
            </a:r>
            <a:r>
              <a:rPr lang="cs-CZ" sz="1600" dirty="0"/>
              <a:t> teorie kontinentálního driftu (1912)</a:t>
            </a:r>
          </a:p>
          <a:p>
            <a:endParaRPr lang="cs-CZ" sz="1600" dirty="0"/>
          </a:p>
        </p:txBody>
      </p:sp>
      <p:pic>
        <p:nvPicPr>
          <p:cNvPr id="9" name="uGcDed4xVD4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40795" y="1786537"/>
            <a:ext cx="4356524" cy="24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3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711194"/>
            <a:ext cx="8082321" cy="3086100"/>
          </a:xfrm>
        </p:spPr>
        <p:txBody>
          <a:bodyPr/>
          <a:lstStyle/>
          <a:p>
            <a:r>
              <a:rPr lang="cs-CZ" sz="1600" dirty="0"/>
              <a:t>Rozdělujeme pevninské a oceánské desky - rozdílná tloušťka, horninové složení.</a:t>
            </a:r>
          </a:p>
          <a:p>
            <a:r>
              <a:rPr lang="cs-CZ" sz="1600" dirty="0"/>
              <a:t>Desky „plavou“ na zemském plášti (astenosféře), který je horký a </a:t>
            </a:r>
            <a:r>
              <a:rPr lang="cs-CZ" sz="1600" b="1" dirty="0"/>
              <a:t>plastický</a:t>
            </a:r>
            <a:r>
              <a:rPr lang="cs-CZ" sz="1600" dirty="0"/>
              <a:t> (dal by se např. přirovnat k horkému asfaltu).</a:t>
            </a:r>
          </a:p>
          <a:p>
            <a:r>
              <a:rPr lang="cs-CZ" sz="1600" dirty="0"/>
              <a:t>Pohybují se díky tzv. konvekčním proudům v plášti (velmi pomalá cirkulace hmoty)</a:t>
            </a:r>
          </a:p>
          <a:p>
            <a:r>
              <a:rPr lang="cs-CZ" sz="1600" dirty="0"/>
              <a:t>Teplejší hmota má nižší hustotu, je lehčí, stoupá, při ochlazení se hustota zvyšuje </a:t>
            </a:r>
          </a:p>
          <a:p>
            <a:endParaRPr lang="cs-CZ" sz="16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3" y="2110464"/>
            <a:ext cx="6326669" cy="2655846"/>
          </a:xfrm>
          <a:prstGeom prst="rect">
            <a:avLst/>
          </a:prstGeom>
        </p:spPr>
      </p:pic>
      <p:sp>
        <p:nvSpPr>
          <p:cNvPr id="9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422694" y="4686300"/>
            <a:ext cx="6305910" cy="342900"/>
          </a:xfrm>
        </p:spPr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92110" y="4440079"/>
            <a:ext cx="22972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VŠB-TU Ostrava, Jelínek © 2010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836258" y="2762386"/>
            <a:ext cx="1755652" cy="1169551"/>
          </a:xfrm>
          <a:prstGeom prst="rect">
            <a:avLst/>
          </a:prstGeom>
          <a:noFill/>
          <a:ln w="15875">
            <a:solidFill>
              <a:srgbClr val="00287D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+mj-lt"/>
              </a:rPr>
              <a:t>Přeneseně bychom konvekční proudy mohli srovnat s prouděním vody při ohřevu</a:t>
            </a:r>
          </a:p>
        </p:txBody>
      </p:sp>
    </p:spTree>
    <p:extLst>
      <p:ext uri="{BB962C8B-B14F-4D97-AF65-F5344CB8AC3E}">
        <p14:creationId xmlns:p14="http://schemas.microsoft.com/office/powerpoint/2010/main" val="3851668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8" y="751285"/>
            <a:ext cx="8190152" cy="1039416"/>
          </a:xfrm>
        </p:spPr>
        <p:txBody>
          <a:bodyPr/>
          <a:lstStyle/>
          <a:p>
            <a:r>
              <a:rPr lang="cs-CZ" sz="1600" dirty="0"/>
              <a:t>Vzájemné pohyby desek vytváří různé prostředí a různé typy hornin - hlavní horotvorné činnosti – orogeneze – byly způsobené právě srážkami litosférických desek</a:t>
            </a:r>
          </a:p>
          <a:p>
            <a:r>
              <a:rPr lang="cs-CZ" sz="1600" dirty="0"/>
              <a:t>Koloběh pohybů litosférických desek (</a:t>
            </a:r>
            <a:r>
              <a:rPr lang="cs-CZ" sz="1600" b="1" dirty="0" err="1"/>
              <a:t>rifting</a:t>
            </a:r>
            <a:r>
              <a:rPr lang="cs-CZ" sz="1600" dirty="0"/>
              <a:t>, rozpínání desek, oddalování, vznik oceánů, </a:t>
            </a:r>
            <a:r>
              <a:rPr lang="cs-CZ" sz="1600" b="1" dirty="0"/>
              <a:t>subdukce</a:t>
            </a:r>
            <a:r>
              <a:rPr lang="cs-CZ" sz="1600" dirty="0"/>
              <a:t> – jedné desky pod druhou (oceánská vs. pevninská; oceánská vs. oceánská), </a:t>
            </a:r>
            <a:r>
              <a:rPr lang="cs-CZ" sz="1600" b="1" dirty="0"/>
              <a:t>kolize</a:t>
            </a:r>
            <a:r>
              <a:rPr lang="cs-CZ" sz="1600" dirty="0"/>
              <a:t> dvou pevninských desek).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/>
          </a:p>
        </p:txBody>
      </p:sp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588" y="2099187"/>
            <a:ext cx="8190152" cy="238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074810" y="4440079"/>
            <a:ext cx="27643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© Geofyzikální ústav Akademie věd ČR, </a:t>
            </a:r>
            <a:r>
              <a:rPr lang="cs-CZ" sz="1000" dirty="0" err="1">
                <a:solidFill>
                  <a:schemeClr val="accent4"/>
                </a:solidFill>
              </a:rPr>
              <a:t>v.v.i</a:t>
            </a:r>
            <a:r>
              <a:rPr lang="cs-CZ" sz="10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990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/>
          </a:p>
        </p:txBody>
      </p:sp>
      <p:pic>
        <p:nvPicPr>
          <p:cNvPr id="9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588" y="751285"/>
            <a:ext cx="7473222" cy="373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728604" y="4218189"/>
            <a:ext cx="7831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accent4"/>
                </a:solidFill>
              </a:rPr>
              <a:t>© Google</a:t>
            </a:r>
          </a:p>
        </p:txBody>
      </p:sp>
    </p:spTree>
    <p:extLst>
      <p:ext uri="{BB962C8B-B14F-4D97-AF65-F5344CB8AC3E}">
        <p14:creationId xmlns:p14="http://schemas.microsoft.com/office/powerpoint/2010/main" val="337753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5389" y="4200525"/>
            <a:ext cx="6716712" cy="485775"/>
          </a:xfrm>
        </p:spPr>
        <p:txBody>
          <a:bodyPr/>
          <a:lstStyle/>
          <a:p>
            <a:r>
              <a:rPr lang="cs-CZ" sz="1800" dirty="0"/>
              <a:t>Alternativní </a:t>
            </a:r>
            <a:r>
              <a:rPr lang="cs-CZ" sz="1800" dirty="0">
                <a:sym typeface="Wingdings" panose="05000000000000000000" pitchFamily="2" charset="2"/>
              </a:rPr>
              <a:t> </a:t>
            </a:r>
            <a:r>
              <a:rPr lang="cs-CZ" sz="1800" dirty="0"/>
              <a:t>teorie pohybu kontinentů © 20th </a:t>
            </a:r>
            <a:r>
              <a:rPr lang="cs-CZ" sz="1800" dirty="0" err="1"/>
              <a:t>Century</a:t>
            </a:r>
            <a:r>
              <a:rPr lang="cs-CZ" sz="1800" dirty="0"/>
              <a:t> Fox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Bohatství Země – ESF a </a:t>
            </a:r>
            <a:r>
              <a:rPr lang="cs-CZ" altLang="cs-CZ" dirty="0" err="1"/>
              <a:t>PřF</a:t>
            </a:r>
            <a:r>
              <a:rPr lang="cs-CZ" altLang="cs-CZ" dirty="0"/>
              <a:t> 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/>
          </a:p>
        </p:txBody>
      </p:sp>
      <p:pic>
        <p:nvPicPr>
          <p:cNvPr id="6" name="zocutif0cQY"/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58888" y="770038"/>
            <a:ext cx="6348412" cy="35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2718</TotalTime>
  <Words>1961</Words>
  <Application>Microsoft Office PowerPoint</Application>
  <PresentationFormat>Předvádění na obrazovce (16:9)</PresentationFormat>
  <Paragraphs>247</Paragraphs>
  <Slides>31</Slides>
  <Notes>1</Notes>
  <HiddenSlides>0</HiddenSlides>
  <MMClips>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Prezentace_MU_CZ</vt:lpstr>
      <vt:lpstr>Studie využitelnosti Li-Sn-Mo ložiska Větrov Workshop 16.-17.10 Hvězdárna Brno  Mgr. Jakub Výravský </vt:lpstr>
      <vt:lpstr>Program a obsah workshopu</vt:lpstr>
      <vt:lpstr>Program a obsah workshopu</vt:lpstr>
      <vt:lpstr>1. Blok – Geologický vývoj Země</vt:lpstr>
      <vt:lpstr>Prezentace aplikace PowerPoint</vt:lpstr>
      <vt:lpstr>Prezentace aplikace PowerPoint</vt:lpstr>
      <vt:lpstr>Prezentace aplikace PowerPoint</vt:lpstr>
      <vt:lpstr>Prezentace aplikace PowerPoint</vt:lpstr>
      <vt:lpstr>Alternativní  teorie pohybu kontinentů © 20th Century Fox</vt:lpstr>
      <vt:lpstr>1. Blok – Koloběh hornin a jejich vznik</vt:lpstr>
      <vt:lpstr>1. Blok – Ložiska nerostných surovin a jejich vznik</vt:lpstr>
      <vt:lpstr>1. Blok – Geologický vývoj oblasti okolí ložiska</vt:lpstr>
      <vt:lpstr>Variská orogeneze</vt:lpstr>
      <vt:lpstr>Prezentace aplikace PowerPoint</vt:lpstr>
      <vt:lpstr>Moldanubický batolit</vt:lpstr>
      <vt:lpstr>Lokalita</vt:lpstr>
      <vt:lpstr>2. Blok - výpočty zásob</vt:lpstr>
      <vt:lpstr>2. Blok - práce se zdroji - mapové podklady ČGS</vt:lpstr>
      <vt:lpstr>2. Blok - zásady pasní akademického textu, citace, literatura, zdroje, práce s MS Wordem</vt:lpstr>
      <vt:lpstr>2. Blok - další doporučené studijní zdroje</vt:lpstr>
      <vt:lpstr>Další zdroje</vt:lpstr>
      <vt:lpstr>3. Blok - Mineralogie</vt:lpstr>
      <vt:lpstr>3. Blok - Definice minerálu</vt:lpstr>
      <vt:lpstr>3. Blok - Jak atomy vytvářejí minerály</vt:lpstr>
      <vt:lpstr>Těžba Lithia</vt:lpstr>
      <vt:lpstr>Vznik pegmatitů</vt:lpstr>
      <vt:lpstr>Co jsou Greiseny</vt:lpstr>
      <vt:lpstr>Geochemická a texturní zonálnost</vt:lpstr>
      <vt:lpstr>Mineralogie greisenů</vt:lpstr>
      <vt:lpstr>Prezentace aplikace PowerPoint</vt:lpstr>
      <vt:lpstr>Greiseny v ČR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Zachovalova</cp:lastModifiedBy>
  <cp:revision>139</cp:revision>
  <cp:lastPrinted>1601-01-01T00:00:00Z</cp:lastPrinted>
  <dcterms:created xsi:type="dcterms:W3CDTF">2015-11-23T07:04:47Z</dcterms:created>
  <dcterms:modified xsi:type="dcterms:W3CDTF">2017-10-19T12:33:08Z</dcterms:modified>
</cp:coreProperties>
</file>